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4"/>
  </p:sldMasterIdLst>
  <p:notesMasterIdLst>
    <p:notesMasterId r:id="rId27"/>
  </p:notesMasterIdLst>
  <p:sldIdLst>
    <p:sldId id="329" r:id="rId5"/>
    <p:sldId id="4498" r:id="rId6"/>
    <p:sldId id="340" r:id="rId7"/>
    <p:sldId id="2146850210" r:id="rId8"/>
    <p:sldId id="2146850181" r:id="rId9"/>
    <p:sldId id="2146850193" r:id="rId10"/>
    <p:sldId id="2146850209" r:id="rId11"/>
    <p:sldId id="2146850202" r:id="rId12"/>
    <p:sldId id="2146850203" r:id="rId13"/>
    <p:sldId id="338" r:id="rId14"/>
    <p:sldId id="2146850177" r:id="rId15"/>
    <p:sldId id="325" r:id="rId16"/>
    <p:sldId id="330" r:id="rId17"/>
    <p:sldId id="347" r:id="rId18"/>
    <p:sldId id="314" r:id="rId19"/>
    <p:sldId id="2146850204" r:id="rId20"/>
    <p:sldId id="2146850212" r:id="rId21"/>
    <p:sldId id="2146850205" r:id="rId22"/>
    <p:sldId id="2146850206" r:id="rId23"/>
    <p:sldId id="2146850207" r:id="rId24"/>
    <p:sldId id="332" r:id="rId25"/>
    <p:sldId id="449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0" autoAdjust="0"/>
    <p:restoredTop sz="89390" autoAdjust="0"/>
  </p:normalViewPr>
  <p:slideViewPr>
    <p:cSldViewPr snapToGrid="0">
      <p:cViewPr varScale="1">
        <p:scale>
          <a:sx n="99" d="100"/>
          <a:sy n="99" d="100"/>
        </p:scale>
        <p:origin x="78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ustomXml" Target="../customXml/item5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12:14:2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F9834-D9DB-477C-A053-6118C9AF96D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285F1-2FE4-4707-9600-3EEC37DD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9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285F1-2FE4-4707-9600-3EEC37DDCA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1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904A75-C3BB-4689-B437-BB8EE01AA2E8}" type="slidenum">
              <a:rPr kumimoji="0" lang="en-US" altLang="en-US" sz="1200" smtClean="0"/>
              <a:pPr eaLnBrk="1" hangingPunct="1">
                <a:spcBef>
                  <a:spcPct val="0"/>
                </a:spcBef>
              </a:pPr>
              <a:t>15</a:t>
            </a:fld>
            <a:endParaRPr kumimoji="0"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285F1-2FE4-4707-9600-3EEC37DDCA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89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0B44-065B-4517-8AB8-8B99C779E7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26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1EA9-CC92-4DB9-9A44-14AC808F3D9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18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0B44-065B-4517-8AB8-8B99C779E7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0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A0C35-4B4D-F80F-816A-D1836DA3F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C4956C-0B14-302D-BCC7-C56CE4D9D0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EB1948-C90D-2C21-48CF-2885F4270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60% pop growth; current numbers of 157 people/day into region; Meck just under 40% of that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0C242-8B65-85AC-639B-CD8F8C92E3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0B44-065B-4517-8AB8-8B99C779E7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7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1EA9-CC92-4DB9-9A44-14AC808F3D9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5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0B44-065B-4517-8AB8-8B99C779E7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2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285F1-2FE4-4707-9600-3EEC37DDCA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20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0B44-065B-4517-8AB8-8B99C779E7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0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B0B44-065B-4517-8AB8-8B99C779E7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67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17BE-EDF5-450E-A3AB-D0AF83978F3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C62-ED3F-4F2B-AE29-C4EA65F079F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4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17BE-EDF5-450E-A3AB-D0AF83978F3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C62-ED3F-4F2B-AE29-C4EA65F07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6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17BE-EDF5-450E-A3AB-D0AF83978F3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C62-ED3F-4F2B-AE29-C4EA65F07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98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8FE3-D420-4454-BE6E-2AD200F7CA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7765-B6C2-43FC-87C9-B047F11B4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:\pcmwg\Bridget\CRTPO files\clean CRTP logo_MINIMA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2400"/>
            <a:ext cx="2966349" cy="6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3556000" y="209551"/>
            <a:ext cx="8229600" cy="572749"/>
          </a:xfrm>
          <a:prstGeom prst="rect">
            <a:avLst/>
          </a:prstGeom>
          <a:solidFill>
            <a:srgbClr val="002D5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800" kern="0" dirty="0">
                <a:solidFill>
                  <a:prstClr val="white"/>
                </a:solidFill>
                <a:latin typeface="AvantGarde Bk BT"/>
              </a:rPr>
              <a:t>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543300" y="838115"/>
            <a:ext cx="8229600" cy="76286"/>
          </a:xfrm>
          <a:prstGeom prst="rect">
            <a:avLst/>
          </a:prstGeom>
          <a:solidFill>
            <a:srgbClr val="8DC63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800" kern="0" dirty="0">
              <a:solidFill>
                <a:prstClr val="white"/>
              </a:solidFill>
              <a:latin typeface="AvantGarde Bk BT"/>
            </a:endParaRPr>
          </a:p>
        </p:txBody>
      </p:sp>
    </p:spTree>
    <p:extLst>
      <p:ext uri="{BB962C8B-B14F-4D97-AF65-F5344CB8AC3E}">
        <p14:creationId xmlns:p14="http://schemas.microsoft.com/office/powerpoint/2010/main" val="46090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17BE-EDF5-450E-A3AB-D0AF83978F3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C62-ED3F-4F2B-AE29-C4EA65F07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4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17BE-EDF5-450E-A3AB-D0AF83978F3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C62-ED3F-4F2B-AE29-C4EA65F079F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64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17BE-EDF5-450E-A3AB-D0AF83978F3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C62-ED3F-4F2B-AE29-C4EA65F07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5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17BE-EDF5-450E-A3AB-D0AF83978F3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C62-ED3F-4F2B-AE29-C4EA65F07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3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17BE-EDF5-450E-A3AB-D0AF83978F3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C62-ED3F-4F2B-AE29-C4EA65F07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6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17BE-EDF5-450E-A3AB-D0AF83978F3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C62-ED3F-4F2B-AE29-C4EA65F07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1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57D17BE-EDF5-450E-A3AB-D0AF83978F3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552C62-ED3F-4F2B-AE29-C4EA65F07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3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17BE-EDF5-450E-A3AB-D0AF83978F3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C62-ED3F-4F2B-AE29-C4EA65F07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3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7D17BE-EDF5-450E-A3AB-D0AF83978F3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552C62-ED3F-4F2B-AE29-C4EA65F079F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0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customXml" Target="../ink/ink1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n.kinnamon@charlottenc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570B4-12BA-4DBB-8804-2F79AB23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356188"/>
            <a:ext cx="10058400" cy="2968923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Model Spotlight:</a:t>
            </a:r>
            <a:b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Metrolina Regional Travel Demand Model, MRM25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4102E-02F3-4291-8E8D-D892DB074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cap="none" spc="0" dirty="0">
                <a:latin typeface="+mn-lt"/>
              </a:rPr>
              <a:t>NC Model Users Group, Fall 2025</a:t>
            </a:r>
          </a:p>
          <a:p>
            <a:r>
              <a:rPr lang="en-US" cap="none" spc="0" dirty="0">
                <a:latin typeface="+mn-lt"/>
              </a:rPr>
              <a:t>Martin Kinnamon, PE</a:t>
            </a:r>
          </a:p>
          <a:p>
            <a:r>
              <a:rPr lang="en-US" cap="none" spc="0" dirty="0">
                <a:latin typeface="+mn-lt"/>
              </a:rPr>
              <a:t>Regional Modeling, Analysis and Coordination Section Manager, CDOT</a:t>
            </a:r>
          </a:p>
        </p:txBody>
      </p:sp>
    </p:spTree>
    <p:extLst>
      <p:ext uri="{BB962C8B-B14F-4D97-AF65-F5344CB8AC3E}">
        <p14:creationId xmlns:p14="http://schemas.microsoft.com/office/powerpoint/2010/main" val="233667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FA13-741D-478A-BEB3-26DD6E74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 Simplified Tour-Based Model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58826F-D739-902D-D773-BFEB2E16C803}"/>
              </a:ext>
            </a:extLst>
          </p:cNvPr>
          <p:cNvGrpSpPr/>
          <p:nvPr/>
        </p:nvGrpSpPr>
        <p:grpSpPr>
          <a:xfrm>
            <a:off x="886648" y="2250863"/>
            <a:ext cx="10480988" cy="3037304"/>
            <a:chOff x="886648" y="2250863"/>
            <a:chExt cx="10480988" cy="303730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1B507CC-4C22-E8B2-7D4B-8D137C3D0896}"/>
                </a:ext>
              </a:extLst>
            </p:cNvPr>
            <p:cNvSpPr/>
            <p:nvPr/>
          </p:nvSpPr>
          <p:spPr>
            <a:xfrm>
              <a:off x="886648" y="2250863"/>
              <a:ext cx="1926831" cy="770732"/>
            </a:xfrm>
            <a:custGeom>
              <a:avLst/>
              <a:gdLst>
                <a:gd name="connsiteX0" fmla="*/ 0 w 1926831"/>
                <a:gd name="connsiteY0" fmla="*/ 0 h 770732"/>
                <a:gd name="connsiteX1" fmla="*/ 1541465 w 1926831"/>
                <a:gd name="connsiteY1" fmla="*/ 0 h 770732"/>
                <a:gd name="connsiteX2" fmla="*/ 1926831 w 1926831"/>
                <a:gd name="connsiteY2" fmla="*/ 385366 h 770732"/>
                <a:gd name="connsiteX3" fmla="*/ 1541465 w 1926831"/>
                <a:gd name="connsiteY3" fmla="*/ 770732 h 770732"/>
                <a:gd name="connsiteX4" fmla="*/ 0 w 1926831"/>
                <a:gd name="connsiteY4" fmla="*/ 770732 h 770732"/>
                <a:gd name="connsiteX5" fmla="*/ 385366 w 1926831"/>
                <a:gd name="connsiteY5" fmla="*/ 385366 h 770732"/>
                <a:gd name="connsiteX6" fmla="*/ 0 w 1926831"/>
                <a:gd name="connsiteY6" fmla="*/ 0 h 77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6831" h="770732">
                  <a:moveTo>
                    <a:pt x="0" y="0"/>
                  </a:moveTo>
                  <a:lnTo>
                    <a:pt x="1541465" y="0"/>
                  </a:lnTo>
                  <a:lnTo>
                    <a:pt x="1926831" y="385366"/>
                  </a:lnTo>
                  <a:lnTo>
                    <a:pt x="1541465" y="770732"/>
                  </a:lnTo>
                  <a:lnTo>
                    <a:pt x="0" y="770732"/>
                  </a:lnTo>
                  <a:lnTo>
                    <a:pt x="385366" y="3853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1376" tIns="25337" rIns="410703" bIns="25337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Early 2000s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BBD65E-0309-80BD-9238-67725F236EAB}"/>
                </a:ext>
              </a:extLst>
            </p:cNvPr>
            <p:cNvSpPr/>
            <p:nvPr/>
          </p:nvSpPr>
          <p:spPr>
            <a:xfrm>
              <a:off x="886648" y="3117937"/>
              <a:ext cx="1541465" cy="2170230"/>
            </a:xfrm>
            <a:custGeom>
              <a:avLst/>
              <a:gdLst>
                <a:gd name="connsiteX0" fmla="*/ 0 w 1541465"/>
                <a:gd name="connsiteY0" fmla="*/ 0 h 2170230"/>
                <a:gd name="connsiteX1" fmla="*/ 1541465 w 1541465"/>
                <a:gd name="connsiteY1" fmla="*/ 0 h 2170230"/>
                <a:gd name="connsiteX2" fmla="*/ 1541465 w 1541465"/>
                <a:gd name="connsiteY2" fmla="*/ 2170230 h 2170230"/>
                <a:gd name="connsiteX3" fmla="*/ 0 w 1541465"/>
                <a:gd name="connsiteY3" fmla="*/ 2170230 h 2170230"/>
                <a:gd name="connsiteX4" fmla="*/ 0 w 1541465"/>
                <a:gd name="connsiteY4" fmla="*/ 0 h 217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465" h="2170230">
                  <a:moveTo>
                    <a:pt x="0" y="0"/>
                  </a:moveTo>
                  <a:lnTo>
                    <a:pt x="1541465" y="0"/>
                  </a:lnTo>
                  <a:lnTo>
                    <a:pt x="1541465" y="2170230"/>
                  </a:lnTo>
                  <a:lnTo>
                    <a:pt x="0" y="21702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/>
                <a:t>First Metrolina Regional Model </a:t>
              </a:r>
              <a:r>
                <a:rPr lang="en-US" sz="1900" kern="1200" dirty="0">
                  <a:latin typeface="Calibri Light" panose="020F0302020204030204"/>
                </a:rPr>
                <a:t>(MRM) </a:t>
              </a:r>
              <a:r>
                <a:rPr lang="en-US" sz="1900" kern="1200" dirty="0"/>
                <a:t>developed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9D09CB-1140-03A2-32D8-A9B6440D52E9}"/>
                </a:ext>
              </a:extLst>
            </p:cNvPr>
            <p:cNvSpPr/>
            <p:nvPr/>
          </p:nvSpPr>
          <p:spPr>
            <a:xfrm>
              <a:off x="2597480" y="2250863"/>
              <a:ext cx="1926831" cy="770732"/>
            </a:xfrm>
            <a:custGeom>
              <a:avLst/>
              <a:gdLst>
                <a:gd name="connsiteX0" fmla="*/ 0 w 1926831"/>
                <a:gd name="connsiteY0" fmla="*/ 0 h 770732"/>
                <a:gd name="connsiteX1" fmla="*/ 1541465 w 1926831"/>
                <a:gd name="connsiteY1" fmla="*/ 0 h 770732"/>
                <a:gd name="connsiteX2" fmla="*/ 1926831 w 1926831"/>
                <a:gd name="connsiteY2" fmla="*/ 385366 h 770732"/>
                <a:gd name="connsiteX3" fmla="*/ 1541465 w 1926831"/>
                <a:gd name="connsiteY3" fmla="*/ 770732 h 770732"/>
                <a:gd name="connsiteX4" fmla="*/ 0 w 1926831"/>
                <a:gd name="connsiteY4" fmla="*/ 770732 h 770732"/>
                <a:gd name="connsiteX5" fmla="*/ 385366 w 1926831"/>
                <a:gd name="connsiteY5" fmla="*/ 385366 h 770732"/>
                <a:gd name="connsiteX6" fmla="*/ 0 w 1926831"/>
                <a:gd name="connsiteY6" fmla="*/ 0 h 77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6831" h="770732">
                  <a:moveTo>
                    <a:pt x="0" y="0"/>
                  </a:moveTo>
                  <a:lnTo>
                    <a:pt x="1541465" y="0"/>
                  </a:lnTo>
                  <a:lnTo>
                    <a:pt x="1926831" y="385366"/>
                  </a:lnTo>
                  <a:lnTo>
                    <a:pt x="1541465" y="770732"/>
                  </a:lnTo>
                  <a:lnTo>
                    <a:pt x="0" y="770732"/>
                  </a:lnTo>
                  <a:lnTo>
                    <a:pt x="385366" y="3853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1376" tIns="25337" rIns="410703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>
                  <a:latin typeface="Calibri Light" panose="020F0302020204030204"/>
                </a:rPr>
                <a:t>2014</a:t>
              </a:r>
              <a:endParaRPr lang="en-US" sz="1900" kern="12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4CB9B4E-B002-C7D0-704D-F2A2F51A7670}"/>
                </a:ext>
              </a:extLst>
            </p:cNvPr>
            <p:cNvSpPr/>
            <p:nvPr/>
          </p:nvSpPr>
          <p:spPr>
            <a:xfrm>
              <a:off x="2597480" y="3117937"/>
              <a:ext cx="1541465" cy="2170230"/>
            </a:xfrm>
            <a:custGeom>
              <a:avLst/>
              <a:gdLst>
                <a:gd name="connsiteX0" fmla="*/ 0 w 1541465"/>
                <a:gd name="connsiteY0" fmla="*/ 0 h 2170230"/>
                <a:gd name="connsiteX1" fmla="*/ 1541465 w 1541465"/>
                <a:gd name="connsiteY1" fmla="*/ 0 h 2170230"/>
                <a:gd name="connsiteX2" fmla="*/ 1541465 w 1541465"/>
                <a:gd name="connsiteY2" fmla="*/ 2170230 h 2170230"/>
                <a:gd name="connsiteX3" fmla="*/ 0 w 1541465"/>
                <a:gd name="connsiteY3" fmla="*/ 2170230 h 2170230"/>
                <a:gd name="connsiteX4" fmla="*/ 0 w 1541465"/>
                <a:gd name="connsiteY4" fmla="*/ 0 h 217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465" h="2170230">
                  <a:moveTo>
                    <a:pt x="0" y="0"/>
                  </a:moveTo>
                  <a:lnTo>
                    <a:pt x="1541465" y="0"/>
                  </a:lnTo>
                  <a:lnTo>
                    <a:pt x="1541465" y="2170230"/>
                  </a:lnTo>
                  <a:lnTo>
                    <a:pt x="0" y="21702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/>
                <a:t>Began </a:t>
              </a:r>
              <a:r>
                <a:rPr lang="en-US" sz="1900" kern="1200">
                  <a:latin typeface="Calibri Light" panose="020F0302020204030204"/>
                </a:rPr>
                <a:t>work</a:t>
              </a:r>
              <a:r>
                <a:rPr lang="en-US" sz="1900" kern="1200"/>
                <a:t> on </a:t>
              </a:r>
              <a:r>
                <a:rPr lang="en-US" sz="1900" kern="1200">
                  <a:latin typeface="Calibri Light" panose="020F0302020204030204"/>
                </a:rPr>
                <a:t>tour-based</a:t>
              </a:r>
              <a:r>
                <a:rPr lang="en-US" sz="1900" kern="1200"/>
                <a:t> model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/>
                <a:t>Used 2012 HHTS and External Survey Data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9AE1C16-E4AB-3B8F-A9FB-FD9EDE2F3A6B}"/>
                </a:ext>
              </a:extLst>
            </p:cNvPr>
            <p:cNvSpPr/>
            <p:nvPr/>
          </p:nvSpPr>
          <p:spPr>
            <a:xfrm>
              <a:off x="4308311" y="2250863"/>
              <a:ext cx="1926831" cy="770732"/>
            </a:xfrm>
            <a:custGeom>
              <a:avLst/>
              <a:gdLst>
                <a:gd name="connsiteX0" fmla="*/ 0 w 1926831"/>
                <a:gd name="connsiteY0" fmla="*/ 0 h 770732"/>
                <a:gd name="connsiteX1" fmla="*/ 1541465 w 1926831"/>
                <a:gd name="connsiteY1" fmla="*/ 0 h 770732"/>
                <a:gd name="connsiteX2" fmla="*/ 1926831 w 1926831"/>
                <a:gd name="connsiteY2" fmla="*/ 385366 h 770732"/>
                <a:gd name="connsiteX3" fmla="*/ 1541465 w 1926831"/>
                <a:gd name="connsiteY3" fmla="*/ 770732 h 770732"/>
                <a:gd name="connsiteX4" fmla="*/ 0 w 1926831"/>
                <a:gd name="connsiteY4" fmla="*/ 770732 h 770732"/>
                <a:gd name="connsiteX5" fmla="*/ 385366 w 1926831"/>
                <a:gd name="connsiteY5" fmla="*/ 385366 h 770732"/>
                <a:gd name="connsiteX6" fmla="*/ 0 w 1926831"/>
                <a:gd name="connsiteY6" fmla="*/ 0 h 77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6831" h="770732">
                  <a:moveTo>
                    <a:pt x="0" y="0"/>
                  </a:moveTo>
                  <a:lnTo>
                    <a:pt x="1541465" y="0"/>
                  </a:lnTo>
                  <a:lnTo>
                    <a:pt x="1926831" y="385366"/>
                  </a:lnTo>
                  <a:lnTo>
                    <a:pt x="1541465" y="770732"/>
                  </a:lnTo>
                  <a:lnTo>
                    <a:pt x="0" y="770732"/>
                  </a:lnTo>
                  <a:lnTo>
                    <a:pt x="385366" y="3853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1376" tIns="25337" rIns="410703" bIns="25337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latin typeface="Calibri Light" panose="020F0302020204030204"/>
                </a:rPr>
                <a:t>2017</a:t>
              </a:r>
              <a:r>
                <a:rPr lang="en-US" sz="1900" kern="1200" dirty="0"/>
                <a:t> – 2019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AAB297-A1A3-D4BD-1A8D-141458D0E585}"/>
                </a:ext>
              </a:extLst>
            </p:cNvPr>
            <p:cNvSpPr/>
            <p:nvPr/>
          </p:nvSpPr>
          <p:spPr>
            <a:xfrm>
              <a:off x="4308311" y="3117937"/>
              <a:ext cx="1541465" cy="2170230"/>
            </a:xfrm>
            <a:custGeom>
              <a:avLst/>
              <a:gdLst>
                <a:gd name="connsiteX0" fmla="*/ 0 w 1541465"/>
                <a:gd name="connsiteY0" fmla="*/ 0 h 2170230"/>
                <a:gd name="connsiteX1" fmla="*/ 1541465 w 1541465"/>
                <a:gd name="connsiteY1" fmla="*/ 0 h 2170230"/>
                <a:gd name="connsiteX2" fmla="*/ 1541465 w 1541465"/>
                <a:gd name="connsiteY2" fmla="*/ 2170230 h 2170230"/>
                <a:gd name="connsiteX3" fmla="*/ 0 w 1541465"/>
                <a:gd name="connsiteY3" fmla="*/ 2170230 h 2170230"/>
                <a:gd name="connsiteX4" fmla="*/ 0 w 1541465"/>
                <a:gd name="connsiteY4" fmla="*/ 0 h 217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465" h="2170230">
                  <a:moveTo>
                    <a:pt x="0" y="0"/>
                  </a:moveTo>
                  <a:lnTo>
                    <a:pt x="1541465" y="0"/>
                  </a:lnTo>
                  <a:lnTo>
                    <a:pt x="1541465" y="2170230"/>
                  </a:lnTo>
                  <a:lnTo>
                    <a:pt x="0" y="21702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/>
                <a:t>Ran trip/tour-based model concurrently</a:t>
              </a:r>
              <a:r>
                <a:rPr lang="en-US" sz="1900" kern="1200" dirty="0">
                  <a:latin typeface="Calibri Light" panose="020F0302020204030204"/>
                </a:rPr>
                <a:t> </a:t>
              </a:r>
              <a:endParaRPr lang="en-US" sz="1900" kern="1200" dirty="0"/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Trip model was still the official version (MRM18v1.0)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23CD7D9-4217-1CF7-E6F3-C05CF65CEC73}"/>
                </a:ext>
              </a:extLst>
            </p:cNvPr>
            <p:cNvSpPr/>
            <p:nvPr/>
          </p:nvSpPr>
          <p:spPr>
            <a:xfrm>
              <a:off x="6019143" y="2250863"/>
              <a:ext cx="1926831" cy="770732"/>
            </a:xfrm>
            <a:custGeom>
              <a:avLst/>
              <a:gdLst>
                <a:gd name="connsiteX0" fmla="*/ 0 w 1926831"/>
                <a:gd name="connsiteY0" fmla="*/ 0 h 770732"/>
                <a:gd name="connsiteX1" fmla="*/ 1541465 w 1926831"/>
                <a:gd name="connsiteY1" fmla="*/ 0 h 770732"/>
                <a:gd name="connsiteX2" fmla="*/ 1926831 w 1926831"/>
                <a:gd name="connsiteY2" fmla="*/ 385366 h 770732"/>
                <a:gd name="connsiteX3" fmla="*/ 1541465 w 1926831"/>
                <a:gd name="connsiteY3" fmla="*/ 770732 h 770732"/>
                <a:gd name="connsiteX4" fmla="*/ 0 w 1926831"/>
                <a:gd name="connsiteY4" fmla="*/ 770732 h 770732"/>
                <a:gd name="connsiteX5" fmla="*/ 385366 w 1926831"/>
                <a:gd name="connsiteY5" fmla="*/ 385366 h 770732"/>
                <a:gd name="connsiteX6" fmla="*/ 0 w 1926831"/>
                <a:gd name="connsiteY6" fmla="*/ 0 h 77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6831" h="770732">
                  <a:moveTo>
                    <a:pt x="0" y="0"/>
                  </a:moveTo>
                  <a:lnTo>
                    <a:pt x="1541465" y="0"/>
                  </a:lnTo>
                  <a:lnTo>
                    <a:pt x="1926831" y="385366"/>
                  </a:lnTo>
                  <a:lnTo>
                    <a:pt x="1541465" y="770732"/>
                  </a:lnTo>
                  <a:lnTo>
                    <a:pt x="0" y="770732"/>
                  </a:lnTo>
                  <a:lnTo>
                    <a:pt x="385366" y="3853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1376" tIns="25337" rIns="410703" bIns="25337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April 2019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36B384-CFD1-07B2-5B34-20FD2082AD70}"/>
                </a:ext>
              </a:extLst>
            </p:cNvPr>
            <p:cNvSpPr/>
            <p:nvPr/>
          </p:nvSpPr>
          <p:spPr>
            <a:xfrm>
              <a:off x="6019143" y="3117937"/>
              <a:ext cx="1541465" cy="2170230"/>
            </a:xfrm>
            <a:custGeom>
              <a:avLst/>
              <a:gdLst>
                <a:gd name="connsiteX0" fmla="*/ 0 w 1541465"/>
                <a:gd name="connsiteY0" fmla="*/ 0 h 2170230"/>
                <a:gd name="connsiteX1" fmla="*/ 1541465 w 1541465"/>
                <a:gd name="connsiteY1" fmla="*/ 0 h 2170230"/>
                <a:gd name="connsiteX2" fmla="*/ 1541465 w 1541465"/>
                <a:gd name="connsiteY2" fmla="*/ 2170230 h 2170230"/>
                <a:gd name="connsiteX3" fmla="*/ 0 w 1541465"/>
                <a:gd name="connsiteY3" fmla="*/ 2170230 h 2170230"/>
                <a:gd name="connsiteX4" fmla="*/ 0 w 1541465"/>
                <a:gd name="connsiteY4" fmla="*/ 0 h 217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465" h="2170230">
                  <a:moveTo>
                    <a:pt x="0" y="0"/>
                  </a:moveTo>
                  <a:lnTo>
                    <a:pt x="1541465" y="0"/>
                  </a:lnTo>
                  <a:lnTo>
                    <a:pt x="1541465" y="2170230"/>
                  </a:lnTo>
                  <a:lnTo>
                    <a:pt x="0" y="21702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/>
                <a:t>MRM19v1.0 endorsed as the first instance of the tour-based model for the region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DD4EE72-E8D3-A89B-4E96-69217B34B8E5}"/>
                </a:ext>
              </a:extLst>
            </p:cNvPr>
            <p:cNvSpPr/>
            <p:nvPr/>
          </p:nvSpPr>
          <p:spPr>
            <a:xfrm>
              <a:off x="7729974" y="2250863"/>
              <a:ext cx="1926831" cy="770732"/>
            </a:xfrm>
            <a:custGeom>
              <a:avLst/>
              <a:gdLst>
                <a:gd name="connsiteX0" fmla="*/ 0 w 1926831"/>
                <a:gd name="connsiteY0" fmla="*/ 0 h 770732"/>
                <a:gd name="connsiteX1" fmla="*/ 1541465 w 1926831"/>
                <a:gd name="connsiteY1" fmla="*/ 0 h 770732"/>
                <a:gd name="connsiteX2" fmla="*/ 1926831 w 1926831"/>
                <a:gd name="connsiteY2" fmla="*/ 385366 h 770732"/>
                <a:gd name="connsiteX3" fmla="*/ 1541465 w 1926831"/>
                <a:gd name="connsiteY3" fmla="*/ 770732 h 770732"/>
                <a:gd name="connsiteX4" fmla="*/ 0 w 1926831"/>
                <a:gd name="connsiteY4" fmla="*/ 770732 h 770732"/>
                <a:gd name="connsiteX5" fmla="*/ 385366 w 1926831"/>
                <a:gd name="connsiteY5" fmla="*/ 385366 h 770732"/>
                <a:gd name="connsiteX6" fmla="*/ 0 w 1926831"/>
                <a:gd name="connsiteY6" fmla="*/ 0 h 77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6831" h="770732">
                  <a:moveTo>
                    <a:pt x="0" y="0"/>
                  </a:moveTo>
                  <a:lnTo>
                    <a:pt x="1541465" y="0"/>
                  </a:lnTo>
                  <a:lnTo>
                    <a:pt x="1926831" y="385366"/>
                  </a:lnTo>
                  <a:lnTo>
                    <a:pt x="1541465" y="770732"/>
                  </a:lnTo>
                  <a:lnTo>
                    <a:pt x="0" y="770732"/>
                  </a:lnTo>
                  <a:lnTo>
                    <a:pt x="385366" y="3853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1376" tIns="25337" rIns="410703" bIns="25337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May 2022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455B9E-E27C-3D73-C4F8-C973A4292088}"/>
                </a:ext>
              </a:extLst>
            </p:cNvPr>
            <p:cNvSpPr/>
            <p:nvPr/>
          </p:nvSpPr>
          <p:spPr>
            <a:xfrm>
              <a:off x="7729974" y="3117937"/>
              <a:ext cx="1541465" cy="2170230"/>
            </a:xfrm>
            <a:custGeom>
              <a:avLst/>
              <a:gdLst>
                <a:gd name="connsiteX0" fmla="*/ 0 w 1541465"/>
                <a:gd name="connsiteY0" fmla="*/ 0 h 2170230"/>
                <a:gd name="connsiteX1" fmla="*/ 1541465 w 1541465"/>
                <a:gd name="connsiteY1" fmla="*/ 0 h 2170230"/>
                <a:gd name="connsiteX2" fmla="*/ 1541465 w 1541465"/>
                <a:gd name="connsiteY2" fmla="*/ 2170230 h 2170230"/>
                <a:gd name="connsiteX3" fmla="*/ 0 w 1541465"/>
                <a:gd name="connsiteY3" fmla="*/ 2170230 h 2170230"/>
                <a:gd name="connsiteX4" fmla="*/ 0 w 1541465"/>
                <a:gd name="connsiteY4" fmla="*/ 0 h 217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465" h="2170230">
                  <a:moveTo>
                    <a:pt x="0" y="0"/>
                  </a:moveTo>
                  <a:lnTo>
                    <a:pt x="1541465" y="0"/>
                  </a:lnTo>
                  <a:lnTo>
                    <a:pt x="1541465" y="2170230"/>
                  </a:lnTo>
                  <a:lnTo>
                    <a:pt x="0" y="21702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/>
                <a:t>Second instance released (MRM22v1.0)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1AF202F-BE40-B615-C740-CAE908F0C7D8}"/>
                </a:ext>
              </a:extLst>
            </p:cNvPr>
            <p:cNvSpPr/>
            <p:nvPr/>
          </p:nvSpPr>
          <p:spPr>
            <a:xfrm>
              <a:off x="9440805" y="2250863"/>
              <a:ext cx="1926831" cy="770732"/>
            </a:xfrm>
            <a:custGeom>
              <a:avLst/>
              <a:gdLst>
                <a:gd name="connsiteX0" fmla="*/ 0 w 1926831"/>
                <a:gd name="connsiteY0" fmla="*/ 0 h 770732"/>
                <a:gd name="connsiteX1" fmla="*/ 1541465 w 1926831"/>
                <a:gd name="connsiteY1" fmla="*/ 0 h 770732"/>
                <a:gd name="connsiteX2" fmla="*/ 1926831 w 1926831"/>
                <a:gd name="connsiteY2" fmla="*/ 385366 h 770732"/>
                <a:gd name="connsiteX3" fmla="*/ 1541465 w 1926831"/>
                <a:gd name="connsiteY3" fmla="*/ 770732 h 770732"/>
                <a:gd name="connsiteX4" fmla="*/ 0 w 1926831"/>
                <a:gd name="connsiteY4" fmla="*/ 770732 h 770732"/>
                <a:gd name="connsiteX5" fmla="*/ 385366 w 1926831"/>
                <a:gd name="connsiteY5" fmla="*/ 385366 h 770732"/>
                <a:gd name="connsiteX6" fmla="*/ 0 w 1926831"/>
                <a:gd name="connsiteY6" fmla="*/ 0 h 77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6831" h="770732">
                  <a:moveTo>
                    <a:pt x="0" y="0"/>
                  </a:moveTo>
                  <a:lnTo>
                    <a:pt x="1541465" y="0"/>
                  </a:lnTo>
                  <a:lnTo>
                    <a:pt x="1926831" y="385366"/>
                  </a:lnTo>
                  <a:lnTo>
                    <a:pt x="1541465" y="770732"/>
                  </a:lnTo>
                  <a:lnTo>
                    <a:pt x="0" y="770732"/>
                  </a:lnTo>
                  <a:lnTo>
                    <a:pt x="385366" y="3853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1376" tIns="25337" rIns="410703" bIns="25337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January 2025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638D5B2-FC33-40E1-1397-F82F71DFABA6}"/>
              </a:ext>
            </a:extLst>
          </p:cNvPr>
          <p:cNvSpPr txBox="1"/>
          <p:nvPr/>
        </p:nvSpPr>
        <p:spPr>
          <a:xfrm>
            <a:off x="9509760" y="3115012"/>
            <a:ext cx="1559859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MRM25v1.0used for RFATS’ 2055 MTP</a:t>
            </a: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D4ACBE97-383F-68A9-07B7-46A948D9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997" y="6459785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10</a:t>
            </a:fld>
            <a:endParaRPr lang="en-US" dirty="0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5ADD4937-51FB-178D-7F25-1F6B6E8B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 NC Model User Group</a:t>
            </a:r>
          </a:p>
        </p:txBody>
      </p:sp>
    </p:spTree>
    <p:extLst>
      <p:ext uri="{BB962C8B-B14F-4D97-AF65-F5344CB8AC3E}">
        <p14:creationId xmlns:p14="http://schemas.microsoft.com/office/powerpoint/2010/main" val="781010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AD42-9939-FB4E-9165-DBEDB9060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23" y="-691483"/>
            <a:ext cx="10058400" cy="1450757"/>
          </a:xfrm>
        </p:spPr>
        <p:txBody>
          <a:bodyPr/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Trip vs Simplified Tour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CBAFEF38-E5B6-9D70-1894-C6F7B341F14F}"/>
              </a:ext>
            </a:extLst>
          </p:cNvPr>
          <p:cNvSpPr/>
          <p:nvPr/>
        </p:nvSpPr>
        <p:spPr>
          <a:xfrm>
            <a:off x="2106852" y="1136172"/>
            <a:ext cx="2743200" cy="75235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Trip Generation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7AC66DD0-A367-A8E3-4B0E-7DB998B6A40A}"/>
              </a:ext>
            </a:extLst>
          </p:cNvPr>
          <p:cNvSpPr/>
          <p:nvPr/>
        </p:nvSpPr>
        <p:spPr>
          <a:xfrm>
            <a:off x="2106852" y="2448771"/>
            <a:ext cx="2743200" cy="75235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Trip Distribution</a:t>
            </a: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9F1C0D17-F034-A123-870E-F36724B2DC73}"/>
              </a:ext>
            </a:extLst>
          </p:cNvPr>
          <p:cNvSpPr/>
          <p:nvPr/>
        </p:nvSpPr>
        <p:spPr>
          <a:xfrm>
            <a:off x="2106852" y="3807356"/>
            <a:ext cx="2743200" cy="75235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 Choice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D4C56E2-3CCC-A67F-02A7-CED97BF0F580}"/>
              </a:ext>
            </a:extLst>
          </p:cNvPr>
          <p:cNvSpPr/>
          <p:nvPr/>
        </p:nvSpPr>
        <p:spPr>
          <a:xfrm>
            <a:off x="2106852" y="5165941"/>
            <a:ext cx="2743200" cy="75235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Trip Assignment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5C096-F626-DDDA-2C86-24CD253346CB}"/>
              </a:ext>
            </a:extLst>
          </p:cNvPr>
          <p:cNvSpPr txBox="1"/>
          <p:nvPr/>
        </p:nvSpPr>
        <p:spPr>
          <a:xfrm>
            <a:off x="2515824" y="3296400"/>
            <a:ext cx="2334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Peak / Off-peak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4E063B-70B5-5C10-3001-13A36BDD8ACB}"/>
              </a:ext>
            </a:extLst>
          </p:cNvPr>
          <p:cNvSpPr txBox="1"/>
          <p:nvPr/>
        </p:nvSpPr>
        <p:spPr>
          <a:xfrm>
            <a:off x="1798194" y="4631993"/>
            <a:ext cx="362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 / PM / Midday / Night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33560E-C794-8632-E574-C57A10FF01ED}"/>
              </a:ext>
            </a:extLst>
          </p:cNvPr>
          <p:cNvSpPr txBox="1"/>
          <p:nvPr/>
        </p:nvSpPr>
        <p:spPr>
          <a:xfrm rot="16200000">
            <a:off x="-916732" y="3509461"/>
            <a:ext cx="3831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Feedback congested speeds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A85221D-63C3-CA74-AD93-4ECFD9F4EDF3}"/>
              </a:ext>
            </a:extLst>
          </p:cNvPr>
          <p:cNvSpPr/>
          <p:nvPr/>
        </p:nvSpPr>
        <p:spPr>
          <a:xfrm>
            <a:off x="1250326" y="2030544"/>
            <a:ext cx="636607" cy="177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6476C9F-6554-9C19-039B-A4E6BCCC985B}"/>
              </a:ext>
            </a:extLst>
          </p:cNvPr>
          <p:cNvSpPr/>
          <p:nvPr/>
        </p:nvSpPr>
        <p:spPr>
          <a:xfrm rot="10800000">
            <a:off x="1339065" y="5478275"/>
            <a:ext cx="636607" cy="177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4849FEF7-7FB2-D3FC-EF2C-2787ADC537CC}"/>
              </a:ext>
            </a:extLst>
          </p:cNvPr>
          <p:cNvSpPr/>
          <p:nvPr/>
        </p:nvSpPr>
        <p:spPr>
          <a:xfrm>
            <a:off x="7964116" y="1136172"/>
            <a:ext cx="2743200" cy="752354"/>
          </a:xfrm>
          <a:prstGeom prst="round2DiagRect">
            <a:avLst/>
          </a:prstGeom>
          <a:solidFill>
            <a:srgbClr val="8DC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Tour Frequency</a:t>
            </a: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FD1A5438-7190-FE08-E381-830106169DFA}"/>
              </a:ext>
            </a:extLst>
          </p:cNvPr>
          <p:cNvSpPr/>
          <p:nvPr/>
        </p:nvSpPr>
        <p:spPr>
          <a:xfrm>
            <a:off x="7964116" y="2448771"/>
            <a:ext cx="2743200" cy="752354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Tour Destination</a:t>
            </a: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C3B36979-2731-FFBC-7D4C-EA4F27501C42}"/>
              </a:ext>
            </a:extLst>
          </p:cNvPr>
          <p:cNvSpPr/>
          <p:nvPr/>
        </p:nvSpPr>
        <p:spPr>
          <a:xfrm>
            <a:off x="7964116" y="4631993"/>
            <a:ext cx="2743200" cy="752354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Intermediate Stops</a:t>
            </a: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19F20892-057A-0397-172E-BBCCAA664572}"/>
              </a:ext>
            </a:extLst>
          </p:cNvPr>
          <p:cNvSpPr/>
          <p:nvPr/>
        </p:nvSpPr>
        <p:spPr>
          <a:xfrm>
            <a:off x="7964116" y="5542118"/>
            <a:ext cx="2743200" cy="752354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Trip Assignment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F53F73-4C2B-144E-4929-A320EA70975D}"/>
              </a:ext>
            </a:extLst>
          </p:cNvPr>
          <p:cNvSpPr txBox="1"/>
          <p:nvPr/>
        </p:nvSpPr>
        <p:spPr>
          <a:xfrm>
            <a:off x="7611043" y="3198353"/>
            <a:ext cx="362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 / PM / Midday / Night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73A3C8-88AF-E659-2962-2AD1231EE0DA}"/>
              </a:ext>
            </a:extLst>
          </p:cNvPr>
          <p:cNvSpPr txBox="1"/>
          <p:nvPr/>
        </p:nvSpPr>
        <p:spPr>
          <a:xfrm rot="16200000">
            <a:off x="9715962" y="3715322"/>
            <a:ext cx="3831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Feedback congested speeds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A89B51B-BA56-F26A-4253-FE1E4E52AF4E}"/>
              </a:ext>
            </a:extLst>
          </p:cNvPr>
          <p:cNvSpPr/>
          <p:nvPr/>
        </p:nvSpPr>
        <p:spPr>
          <a:xfrm>
            <a:off x="10838496" y="5918295"/>
            <a:ext cx="636607" cy="177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38567E0-2742-7E45-A27E-026986D1EBDB}"/>
              </a:ext>
            </a:extLst>
          </p:cNvPr>
          <p:cNvCxnSpPr/>
          <p:nvPr/>
        </p:nvCxnSpPr>
        <p:spPr>
          <a:xfrm>
            <a:off x="5160269" y="2824948"/>
            <a:ext cx="2383604" cy="0"/>
          </a:xfrm>
          <a:prstGeom prst="straightConnector1">
            <a:avLst/>
          </a:prstGeom>
          <a:ln w="10795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EE63EE-9E38-48F4-8ECE-87F065E33AE1}"/>
              </a:ext>
            </a:extLst>
          </p:cNvPr>
          <p:cNvCxnSpPr/>
          <p:nvPr/>
        </p:nvCxnSpPr>
        <p:spPr>
          <a:xfrm>
            <a:off x="5160269" y="1550871"/>
            <a:ext cx="2383604" cy="0"/>
          </a:xfrm>
          <a:prstGeom prst="straightConnector1">
            <a:avLst/>
          </a:prstGeom>
          <a:ln w="10795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85162063-C2A0-2780-B21E-BF8C52A25A6D}"/>
              </a:ext>
            </a:extLst>
          </p:cNvPr>
          <p:cNvSpPr/>
          <p:nvPr/>
        </p:nvSpPr>
        <p:spPr>
          <a:xfrm>
            <a:off x="7964116" y="3710385"/>
            <a:ext cx="2743200" cy="752354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 Choice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43460-BC31-F3E9-C1DF-19A9B4B7BA84}"/>
              </a:ext>
            </a:extLst>
          </p:cNvPr>
          <p:cNvSpPr txBox="1"/>
          <p:nvPr/>
        </p:nvSpPr>
        <p:spPr>
          <a:xfrm>
            <a:off x="1975673" y="579230"/>
            <a:ext cx="362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Highway &amp; Transit Skims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08BDF2-2355-08BA-3A83-F37CD7A8C1D1}"/>
              </a:ext>
            </a:extLst>
          </p:cNvPr>
          <p:cNvSpPr txBox="1"/>
          <p:nvPr/>
        </p:nvSpPr>
        <p:spPr>
          <a:xfrm>
            <a:off x="7776754" y="571843"/>
            <a:ext cx="362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Highway &amp; Transit Skims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0DA7AA-8A49-4BB2-FDE6-80D2128DC803}"/>
              </a:ext>
            </a:extLst>
          </p:cNvPr>
          <p:cNvSpPr txBox="1"/>
          <p:nvPr/>
        </p:nvSpPr>
        <p:spPr>
          <a:xfrm>
            <a:off x="8255675" y="1925697"/>
            <a:ext cx="2160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Feedback Skims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420254-9238-05C9-4D4C-2498410EF98A}"/>
              </a:ext>
            </a:extLst>
          </p:cNvPr>
          <p:cNvSpPr txBox="1"/>
          <p:nvPr/>
        </p:nvSpPr>
        <p:spPr>
          <a:xfrm>
            <a:off x="2398411" y="1924463"/>
            <a:ext cx="2160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Feedback Skims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360311-275C-C38D-D021-970F8A2E5876}"/>
              </a:ext>
            </a:extLst>
          </p:cNvPr>
          <p:cNvCxnSpPr>
            <a:cxnSpLocks/>
          </p:cNvCxnSpPr>
          <p:nvPr/>
        </p:nvCxnSpPr>
        <p:spPr>
          <a:xfrm>
            <a:off x="5203124" y="1622252"/>
            <a:ext cx="2573630" cy="3240573"/>
          </a:xfrm>
          <a:prstGeom prst="straightConnector1">
            <a:avLst/>
          </a:prstGeom>
          <a:ln w="10795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43B75DB-35CD-DA31-F2E0-9266DB7878F1}"/>
              </a:ext>
            </a:extLst>
          </p:cNvPr>
          <p:cNvCxnSpPr>
            <a:cxnSpLocks/>
          </p:cNvCxnSpPr>
          <p:nvPr/>
        </p:nvCxnSpPr>
        <p:spPr>
          <a:xfrm>
            <a:off x="5203123" y="2889552"/>
            <a:ext cx="2573631" cy="2204106"/>
          </a:xfrm>
          <a:prstGeom prst="straightConnector1">
            <a:avLst/>
          </a:prstGeom>
          <a:ln w="10795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Arrow: Right 2">
            <a:extLst>
              <a:ext uri="{FF2B5EF4-FFF2-40B4-BE49-F238E27FC236}">
                <a16:creationId xmlns:a16="http://schemas.microsoft.com/office/drawing/2014/main" id="{BAEF4492-97B3-A365-C6EC-974782205B5F}"/>
              </a:ext>
            </a:extLst>
          </p:cNvPr>
          <p:cNvSpPr/>
          <p:nvPr/>
        </p:nvSpPr>
        <p:spPr>
          <a:xfrm rot="10800000">
            <a:off x="10763023" y="2043252"/>
            <a:ext cx="636607" cy="177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99B39209-7DB8-6C2D-4C81-840C60011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997" y="6459785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11</a:t>
            </a:fld>
            <a:endParaRPr lang="en-US" dirty="0"/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0E4796CE-B78D-199E-000A-29D4330B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 NC Model User Group</a:t>
            </a:r>
          </a:p>
        </p:txBody>
      </p:sp>
    </p:spTree>
    <p:extLst>
      <p:ext uri="{BB962C8B-B14F-4D97-AF65-F5344CB8AC3E}">
        <p14:creationId xmlns:p14="http://schemas.microsoft.com/office/powerpoint/2010/main" val="2680806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Key Benefit: Modeling Households 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 </a:t>
            </a:r>
            <a:r>
              <a:rPr lang="en-US" sz="2800" dirty="0"/>
              <a:t>Avoid aggregation bias</a:t>
            </a:r>
          </a:p>
          <a:p>
            <a:pPr lvl="1"/>
            <a:r>
              <a:rPr lang="en-US" sz="2400" dirty="0"/>
              <a:t>using average data masks important differences</a:t>
            </a:r>
          </a:p>
          <a:p>
            <a:pPr lvl="1"/>
            <a:r>
              <a:rPr lang="en-US" sz="2400" dirty="0"/>
              <a:t>more accurate to model individual behavior</a:t>
            </a:r>
          </a:p>
          <a:p>
            <a:r>
              <a:rPr lang="en-US" sz="2400" dirty="0"/>
              <a:t> </a:t>
            </a:r>
            <a:r>
              <a:rPr lang="en-US" sz="2800" dirty="0"/>
              <a:t>Improved reporting</a:t>
            </a:r>
          </a:p>
          <a:p>
            <a:pPr lvl="1"/>
            <a:r>
              <a:rPr lang="en-US" sz="2400" dirty="0"/>
              <a:t>more detailed cross-tabs of travel behavior</a:t>
            </a:r>
          </a:p>
          <a:p>
            <a:pPr lvl="1"/>
            <a:r>
              <a:rPr lang="en-US" sz="2400" dirty="0"/>
              <a:t>better understanding of how system changes affect certain individuals</a:t>
            </a:r>
          </a:p>
          <a:p>
            <a:pPr lvl="1"/>
            <a:r>
              <a:rPr lang="en-US" sz="2400" dirty="0"/>
              <a:t>helpful for Environmental Justice analyses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3644AEF-D425-181E-48A7-5EC88B62F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997" y="6459785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12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B51C665-FEEF-D667-C645-E2F08F90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 NC Model User Group</a:t>
            </a:r>
          </a:p>
        </p:txBody>
      </p:sp>
    </p:spTree>
    <p:extLst>
      <p:ext uri="{BB962C8B-B14F-4D97-AF65-F5344CB8AC3E}">
        <p14:creationId xmlns:p14="http://schemas.microsoft.com/office/powerpoint/2010/main" val="167939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C0D5E19-B2A7-4D30-8286-DF5A3F43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Tour Frequency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FD25D4-3AD4-F959-1D0C-C4F554ED5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  </a:t>
            </a:r>
            <a:r>
              <a:rPr lang="en-US" sz="2800" dirty="0"/>
              <a:t>Logit equations instead of trip rates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 Discrete choices for each household (not to TAZs)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 Previous tours affect number of subsequent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 Essentially creating a travel diary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0AB302B-500A-B70C-DFA4-469F0AC5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997" y="6459785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13</a:t>
            </a:fld>
            <a:endParaRPr lang="en-US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D2C975A-1820-8D53-30C8-7D20E81C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 NC Model User Group</a:t>
            </a:r>
          </a:p>
        </p:txBody>
      </p:sp>
    </p:spTree>
    <p:extLst>
      <p:ext uri="{BB962C8B-B14F-4D97-AF65-F5344CB8AC3E}">
        <p14:creationId xmlns:p14="http://schemas.microsoft.com/office/powerpoint/2010/main" val="221254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0237F0-DE01-8C35-85C0-D38DDBD9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997" y="6459785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14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5605C0-7701-B602-8437-07FAE3FB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 NC Model User Group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DD2EF87-46C9-D964-4362-D21488EEB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336" y="184733"/>
            <a:ext cx="9035844" cy="59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36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Tour Purposes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85000" lnSpcReduction="20000"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altLang="en-US" sz="3200" dirty="0"/>
              <a:t>  Similar to four-step model but are prioritized:</a:t>
            </a:r>
            <a:endParaRPr lang="en-US" altLang="en-US" sz="3200" dirty="0">
              <a:cs typeface="Calibri"/>
            </a:endParaRPr>
          </a:p>
          <a:p>
            <a:pPr marL="897890" lvl="2" indent="-514350">
              <a:buAutoNum type="arabicPeriod"/>
            </a:pPr>
            <a:r>
              <a:rPr lang="en-US" sz="2600" dirty="0" err="1">
                <a:ea typeface="+mn-lt"/>
                <a:cs typeface="+mn-lt"/>
              </a:rPr>
              <a:t>HBSchool</a:t>
            </a:r>
            <a:endParaRPr lang="en-US" sz="2600" dirty="0">
              <a:ea typeface="+mn-lt"/>
              <a:cs typeface="+mn-lt"/>
            </a:endParaRPr>
          </a:p>
          <a:p>
            <a:pPr marL="897890" lvl="2" indent="-514350">
              <a:buAutoNum type="arabicPeriod"/>
            </a:pPr>
            <a:r>
              <a:rPr lang="en-US" sz="2600" dirty="0">
                <a:ea typeface="+mn-lt"/>
                <a:cs typeface="+mn-lt"/>
              </a:rPr>
              <a:t>HBU</a:t>
            </a:r>
          </a:p>
          <a:p>
            <a:pPr marL="897890" lvl="2" indent="-514350">
              <a:buAutoNum type="arabicPeriod"/>
            </a:pPr>
            <a:r>
              <a:rPr lang="en-US" sz="2600" dirty="0">
                <a:ea typeface="+mn-lt"/>
                <a:cs typeface="+mn-lt"/>
              </a:rPr>
              <a:t>HBW</a:t>
            </a:r>
          </a:p>
          <a:p>
            <a:pPr marL="897890" lvl="2" indent="-514350">
              <a:buAutoNum type="arabicPeriod"/>
            </a:pPr>
            <a:r>
              <a:rPr lang="en-US" sz="2600" dirty="0" err="1">
                <a:ea typeface="+mn-lt"/>
                <a:cs typeface="+mn-lt"/>
              </a:rPr>
              <a:t>HBShop</a:t>
            </a:r>
            <a:endParaRPr lang="en-US" sz="2600" dirty="0">
              <a:ea typeface="+mn-lt"/>
              <a:cs typeface="+mn-lt"/>
            </a:endParaRPr>
          </a:p>
          <a:p>
            <a:pPr marL="897890" lvl="2" indent="-514350">
              <a:buAutoNum type="arabicPeriod"/>
            </a:pPr>
            <a:r>
              <a:rPr lang="en-US" sz="2600" dirty="0" err="1">
                <a:ea typeface="+mn-lt"/>
                <a:cs typeface="+mn-lt"/>
              </a:rPr>
              <a:t>HBOther</a:t>
            </a:r>
            <a:endParaRPr lang="en-US" dirty="0"/>
          </a:p>
          <a:p>
            <a:pPr>
              <a:buFont typeface="Arial" panose="020F050202020403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  At-work after Destination Choice</a:t>
            </a:r>
            <a:endParaRPr lang="en-US" sz="3200" dirty="0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altLang="en-US" sz="3000" dirty="0"/>
              <a:t>  No NHB</a:t>
            </a:r>
            <a:endParaRPr lang="en-US" altLang="en-US" sz="3000" dirty="0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altLang="en-US" sz="3200" dirty="0"/>
              <a:t>  Purposes are interrelated in a household</a:t>
            </a:r>
            <a:endParaRPr lang="en-US" altLang="en-US" sz="3200" dirty="0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altLang="en-US" sz="3200" dirty="0"/>
              <a:t>  More important purposes influence less important ones</a:t>
            </a:r>
            <a:endParaRPr lang="en-US" altLang="en-US" sz="3200" dirty="0">
              <a:cs typeface="Calibri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ADC2B94-C926-BAF7-3F0A-5E323737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997" y="6459785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15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0555109-3C4F-D612-D3A8-56C5323A8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 NC Model User Group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02A28-A1DF-FDB3-446B-1B8BDE3AC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89DB6-9785-116E-9765-4EEBEE31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00" y="3513568"/>
            <a:ext cx="3200400" cy="2286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5300" b="1" dirty="0">
                <a:latin typeface="Segoe UI" panose="020B0502040204020203" pitchFamily="34" charset="0"/>
                <a:cs typeface="Segoe UI" panose="020B0502040204020203" pitchFamily="34" charset="0"/>
              </a:rPr>
              <a:t>MRM25 Versions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--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Each uses the same core model and land-use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2A2B2A-C65E-432C-E14D-C690D65F4064}"/>
              </a:ext>
            </a:extLst>
          </p:cNvPr>
          <p:cNvSpPr txBox="1"/>
          <p:nvPr/>
        </p:nvSpPr>
        <p:spPr>
          <a:xfrm>
            <a:off x="4358640" y="275256"/>
            <a:ext cx="689229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MRM25v1.0</a:t>
            </a:r>
          </a:p>
          <a:p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RFATS’ 2055 MTP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Model Runs Submitted for Conformity Determination January 2025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539D7-8232-FDE6-8F9A-0F3560367B86}"/>
              </a:ext>
            </a:extLst>
          </p:cNvPr>
          <p:cNvSpPr txBox="1"/>
          <p:nvPr/>
        </p:nvSpPr>
        <p:spPr>
          <a:xfrm>
            <a:off x="4358640" y="2417232"/>
            <a:ext cx="689229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MRM25v2</a:t>
            </a:r>
          </a:p>
          <a:p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NC’s 2026-2035 STIP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Model Runs Submitted for Conformity Determination June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2E7D6-A501-005C-84D2-06238F20BF67}"/>
              </a:ext>
            </a:extLst>
          </p:cNvPr>
          <p:cNvSpPr txBox="1"/>
          <p:nvPr/>
        </p:nvSpPr>
        <p:spPr>
          <a:xfrm>
            <a:off x="4358640" y="4651540"/>
            <a:ext cx="689229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MRM25v3</a:t>
            </a:r>
          </a:p>
          <a:p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NC’s 2055 MTPs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Model Runs Submitted for Conformity Determination October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2396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AC60D-C21F-E718-F00D-6062887A6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5D031-F435-49B7-4D7E-DA0063B6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56" y="1310640"/>
            <a:ext cx="3200400" cy="2286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5300" b="1" dirty="0">
                <a:latin typeface="Segoe UI" panose="020B0502040204020203" pitchFamily="34" charset="0"/>
                <a:cs typeface="Segoe UI" panose="020B0502040204020203" pitchFamily="34" charset="0"/>
              </a:rPr>
              <a:t>MRM25 Validation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B23890-52F4-022E-D4B6-16E156586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255419"/>
              </p:ext>
            </p:extLst>
          </p:nvPr>
        </p:nvGraphicFramePr>
        <p:xfrm>
          <a:off x="4389121" y="562588"/>
          <a:ext cx="7478623" cy="5732823"/>
        </p:xfrm>
        <a:graphic>
          <a:graphicData uri="http://schemas.openxmlformats.org/drawingml/2006/table">
            <a:tbl>
              <a:tblPr/>
              <a:tblGrid>
                <a:gridCol w="1687129">
                  <a:extLst>
                    <a:ext uri="{9D8B030D-6E8A-4147-A177-3AD203B41FA5}">
                      <a16:colId xmlns:a16="http://schemas.microsoft.com/office/drawing/2014/main" val="2327803729"/>
                    </a:ext>
                  </a:extLst>
                </a:gridCol>
                <a:gridCol w="887963">
                  <a:extLst>
                    <a:ext uri="{9D8B030D-6E8A-4147-A177-3AD203B41FA5}">
                      <a16:colId xmlns:a16="http://schemas.microsoft.com/office/drawing/2014/main" val="638543915"/>
                    </a:ext>
                  </a:extLst>
                </a:gridCol>
                <a:gridCol w="1460207">
                  <a:extLst>
                    <a:ext uri="{9D8B030D-6E8A-4147-A177-3AD203B41FA5}">
                      <a16:colId xmlns:a16="http://schemas.microsoft.com/office/drawing/2014/main" val="3425219883"/>
                    </a:ext>
                  </a:extLst>
                </a:gridCol>
                <a:gridCol w="1608200">
                  <a:extLst>
                    <a:ext uri="{9D8B030D-6E8A-4147-A177-3AD203B41FA5}">
                      <a16:colId xmlns:a16="http://schemas.microsoft.com/office/drawing/2014/main" val="1663340550"/>
                    </a:ext>
                  </a:extLst>
                </a:gridCol>
                <a:gridCol w="957028">
                  <a:extLst>
                    <a:ext uri="{9D8B030D-6E8A-4147-A177-3AD203B41FA5}">
                      <a16:colId xmlns:a16="http://schemas.microsoft.com/office/drawing/2014/main" val="996520936"/>
                    </a:ext>
                  </a:extLst>
                </a:gridCol>
                <a:gridCol w="878096">
                  <a:extLst>
                    <a:ext uri="{9D8B030D-6E8A-4147-A177-3AD203B41FA5}">
                      <a16:colId xmlns:a16="http://schemas.microsoft.com/office/drawing/2014/main" val="2004029889"/>
                    </a:ext>
                  </a:extLst>
                </a:gridCol>
              </a:tblGrid>
              <a:tr h="363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Region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112506"/>
                  </a:ext>
                </a:extLst>
              </a:tr>
              <a:tr h="370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Functional Class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# counts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Average Count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Average Assn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Assn/Cnt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RMSE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014057"/>
                  </a:ext>
                </a:extLst>
              </a:tr>
              <a:tr h="363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Freeway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308 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48,489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51,975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1.07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18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907404"/>
                  </a:ext>
                </a:extLst>
              </a:tr>
              <a:tr h="363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Expway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49 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32,176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37,421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1.16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33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603194"/>
                  </a:ext>
                </a:extLst>
              </a:tr>
              <a:tr h="363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Tfare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2,823 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13,087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12,530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0.96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34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730319"/>
                  </a:ext>
                </a:extLst>
              </a:tr>
              <a:tr h="370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Other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693 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2,941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2,350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0.80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73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425392"/>
                  </a:ext>
                </a:extLst>
              </a:tr>
              <a:tr h="370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 Facilities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3,873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14,328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14,160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0.99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33.14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815699"/>
                  </a:ext>
                </a:extLst>
              </a:tr>
              <a:tr h="370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Volume Group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# counts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Average Count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Average Volume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Vol/Cnt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RMSE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088757"/>
                  </a:ext>
                </a:extLst>
              </a:tr>
              <a:tr h="185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&lt;1,000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264 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629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1,094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1.74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220.16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234640"/>
                  </a:ext>
                </a:extLst>
              </a:tr>
              <a:tr h="363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1,001-2,500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459 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1,762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2,139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1.21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96.52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824457"/>
                  </a:ext>
                </a:extLst>
              </a:tr>
              <a:tr h="363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2,5001-5,000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556 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3,747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4,213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1.12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68.04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247364"/>
                  </a:ext>
                </a:extLst>
              </a:tr>
              <a:tr h="363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5,001-10,000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847 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7,436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7,422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1.00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43.29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061456"/>
                  </a:ext>
                </a:extLst>
              </a:tr>
              <a:tr h="363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10,001-25,000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1,239 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16,093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14,924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0.93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29.42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454734"/>
                  </a:ext>
                </a:extLst>
              </a:tr>
              <a:tr h="363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25,001-50,000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499 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34,253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33,981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0.99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23.64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388158"/>
                  </a:ext>
                </a:extLst>
              </a:tr>
              <a:tr h="370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&gt;50,000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152 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66,796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69,427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1.04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14.75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217295"/>
                  </a:ext>
                </a:extLst>
              </a:tr>
              <a:tr h="370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4,016 </a:t>
                      </a:r>
                    </a:p>
                  </a:txBody>
                  <a:tcPr marL="4800" marR="4800" marT="4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14,079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13,920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0.99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33.49 </a:t>
                      </a:r>
                    </a:p>
                  </a:txBody>
                  <a:tcPr marL="4800" marR="4800" marT="48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517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102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94F5B-8947-4881-4EFA-08151347D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ED9931-9DDC-7111-56A7-1F283020F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796" y="1580745"/>
            <a:ext cx="7754257" cy="46761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258AF-62A5-C25A-98DF-DFCC1B37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00" y="2119745"/>
            <a:ext cx="3200400" cy="367982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5300" b="1" dirty="0">
                <a:latin typeface="Segoe UI" panose="020B0502040204020203" pitchFamily="34" charset="0"/>
                <a:cs typeface="Segoe UI" panose="020B0502040204020203" pitchFamily="34" charset="0"/>
              </a:rPr>
              <a:t>MRM </a:t>
            </a:r>
            <a:r>
              <a:rPr lang="en-US" sz="4900" b="1" dirty="0">
                <a:latin typeface="Segoe UI" panose="020B0502040204020203" pitchFamily="34" charset="0"/>
                <a:cs typeface="Segoe UI" panose="020B0502040204020203" pitchFamily="34" charset="0"/>
              </a:rPr>
              <a:t>Other Uses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--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CRTPO 2055 MTP – Project Ranking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1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1D91E-A98C-6EC0-FA6A-BFBDEEE89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0AA5D-9290-649C-28A3-8EDC0DCB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00" y="2119745"/>
            <a:ext cx="3200400" cy="367982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5300" b="1" dirty="0">
                <a:latin typeface="Segoe UI" panose="020B0502040204020203" pitchFamily="34" charset="0"/>
                <a:cs typeface="Segoe UI" panose="020B0502040204020203" pitchFamily="34" charset="0"/>
              </a:rPr>
              <a:t>MRM </a:t>
            </a:r>
            <a:r>
              <a:rPr lang="en-US" sz="4900" b="1" dirty="0">
                <a:latin typeface="Segoe UI" panose="020B0502040204020203" pitchFamily="34" charset="0"/>
                <a:cs typeface="Segoe UI" panose="020B0502040204020203" pitchFamily="34" charset="0"/>
              </a:rPr>
              <a:t>Other Uses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--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CRTPO 2055 MTP – Scenario Planning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17FFC-6A54-6475-E312-BD5EED547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659" y="1231262"/>
            <a:ext cx="7692532" cy="496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250F7F-FCE0-0A69-9863-E982D5E30819}"/>
              </a:ext>
            </a:extLst>
          </p:cNvPr>
          <p:cNvSpPr txBox="1"/>
          <p:nvPr/>
        </p:nvSpPr>
        <p:spPr>
          <a:xfrm>
            <a:off x="838200" y="272534"/>
            <a:ext cx="8249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MRM Model Team Staff</a:t>
            </a:r>
            <a:endParaRPr lang="en-US" sz="48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098496-20FA-BB8C-F1B5-0042B048A6E7}"/>
                  </a:ext>
                </a:extLst>
              </p14:cNvPr>
              <p14:cNvContentPartPr/>
              <p14:nvPr/>
            </p14:nvContentPartPr>
            <p14:xfrm>
              <a:off x="2222120" y="-45732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098496-20FA-BB8C-F1B5-0042B048A6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7800" y="-461640"/>
                <a:ext cx="9000" cy="9000"/>
              </a:xfrm>
              <a:prstGeom prst="rect">
                <a:avLst/>
              </a:prstGeom>
            </p:spPr>
          </p:pic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3E0A1C-BE8B-704D-AE79-5CBC028A77AC}"/>
              </a:ext>
            </a:extLst>
          </p:cNvPr>
          <p:cNvCxnSpPr>
            <a:cxnSpLocks/>
          </p:cNvCxnSpPr>
          <p:nvPr/>
        </p:nvCxnSpPr>
        <p:spPr>
          <a:xfrm>
            <a:off x="965200" y="1103531"/>
            <a:ext cx="9817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3">
            <a:extLst>
              <a:ext uri="{FF2B5EF4-FFF2-40B4-BE49-F238E27FC236}">
                <a16:creationId xmlns:a16="http://schemas.microsoft.com/office/drawing/2014/main" id="{66AE782E-1A26-3C6D-5BC2-10F82F0D6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71" y="1274493"/>
            <a:ext cx="2420732" cy="280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8515467-F76B-6B58-9C03-C2C58EC2D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3"/>
          <a:stretch/>
        </p:blipFill>
        <p:spPr bwMode="auto">
          <a:xfrm>
            <a:off x="177403" y="1274493"/>
            <a:ext cx="2235130" cy="280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>
            <a:extLst>
              <a:ext uri="{FF2B5EF4-FFF2-40B4-BE49-F238E27FC236}">
                <a16:creationId xmlns:a16="http://schemas.microsoft.com/office/drawing/2014/main" id="{ECBA785A-3170-3B53-95E6-1048A7B29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5"/>
          <a:stretch/>
        </p:blipFill>
        <p:spPr bwMode="auto">
          <a:xfrm>
            <a:off x="9624218" y="1274493"/>
            <a:ext cx="2316163" cy="280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erson smiling with her arms crossed&#10;&#10;AI-generated content may be incorrect.">
            <a:extLst>
              <a:ext uri="{FF2B5EF4-FFF2-40B4-BE49-F238E27FC236}">
                <a16:creationId xmlns:a16="http://schemas.microsoft.com/office/drawing/2014/main" id="{B0AA4FDC-3AE3-5969-6942-76FA9A5654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7" y="3578048"/>
            <a:ext cx="2535059" cy="2535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AF0A52-E2B3-BBA6-F515-8B1B675148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0590" y="3934708"/>
            <a:ext cx="3057601" cy="2208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77480E-D36F-6237-2B9C-BDBB81882E00}"/>
              </a:ext>
            </a:extLst>
          </p:cNvPr>
          <p:cNvSpPr txBox="1"/>
          <p:nvPr/>
        </p:nvSpPr>
        <p:spPr>
          <a:xfrm>
            <a:off x="98122" y="4081814"/>
            <a:ext cx="183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Marlee Henninge</a:t>
            </a:r>
          </a:p>
          <a:p>
            <a:pPr algn="ctr"/>
            <a:r>
              <a:rPr lang="en-US" dirty="0"/>
              <a:t>TP III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63C8D-1CAD-9908-8A4F-7DA8D70524EE}"/>
              </a:ext>
            </a:extLst>
          </p:cNvPr>
          <p:cNvSpPr txBox="1"/>
          <p:nvPr/>
        </p:nvSpPr>
        <p:spPr>
          <a:xfrm>
            <a:off x="7423380" y="3288377"/>
            <a:ext cx="183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Martin Kinnamon</a:t>
            </a:r>
          </a:p>
          <a:p>
            <a:pPr algn="ctr"/>
            <a:r>
              <a:rPr lang="en-US" dirty="0"/>
              <a:t>Section Manager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097DC0-D5F3-40A7-A267-FEC6819F96CD}"/>
              </a:ext>
            </a:extLst>
          </p:cNvPr>
          <p:cNvSpPr txBox="1"/>
          <p:nvPr/>
        </p:nvSpPr>
        <p:spPr>
          <a:xfrm>
            <a:off x="4709670" y="4082009"/>
            <a:ext cx="1832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Dewan Parvez</a:t>
            </a:r>
          </a:p>
          <a:p>
            <a:pPr algn="ctr"/>
            <a:r>
              <a:rPr lang="en-US" dirty="0"/>
              <a:t>Travel Demand Modeler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5C0757-C3D7-7A5B-015F-DD2275349EBC}"/>
              </a:ext>
            </a:extLst>
          </p:cNvPr>
          <p:cNvSpPr txBox="1"/>
          <p:nvPr/>
        </p:nvSpPr>
        <p:spPr>
          <a:xfrm>
            <a:off x="10084207" y="4129298"/>
            <a:ext cx="183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Torrey Williams</a:t>
            </a:r>
          </a:p>
          <a:p>
            <a:pPr algn="ctr"/>
            <a:r>
              <a:rPr lang="en-US" dirty="0"/>
              <a:t>Senior Modeler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F029FB-1024-787A-63A5-BC6447A85E20}"/>
              </a:ext>
            </a:extLst>
          </p:cNvPr>
          <p:cNvSpPr txBox="1"/>
          <p:nvPr/>
        </p:nvSpPr>
        <p:spPr>
          <a:xfrm>
            <a:off x="2443097" y="2965211"/>
            <a:ext cx="183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Alex Riemondy</a:t>
            </a:r>
          </a:p>
          <a:p>
            <a:pPr algn="ctr"/>
            <a:r>
              <a:rPr lang="en-US" dirty="0"/>
              <a:t>Senior Modeler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E13AAA0C-1628-F2D4-58D5-30599B94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997" y="6459785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2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0D50FE4-29F1-2D8F-4740-DDEBE084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 NC Model User Group</a:t>
            </a:r>
          </a:p>
        </p:txBody>
      </p:sp>
    </p:spTree>
    <p:extLst>
      <p:ext uri="{BB962C8B-B14F-4D97-AF65-F5344CB8AC3E}">
        <p14:creationId xmlns:p14="http://schemas.microsoft.com/office/powerpoint/2010/main" val="2242114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005BC-0815-35D2-42C9-3F251CDF7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437D-0003-917B-EB9E-0DA1762C8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00" y="2119745"/>
            <a:ext cx="3200400" cy="367982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5300" b="1" dirty="0">
                <a:latin typeface="Segoe UI" panose="020B0502040204020203" pitchFamily="34" charset="0"/>
                <a:cs typeface="Segoe UI" panose="020B0502040204020203" pitchFamily="34" charset="0"/>
              </a:rPr>
              <a:t>MRM </a:t>
            </a:r>
            <a:r>
              <a:rPr lang="en-US" sz="4900" b="1" dirty="0">
                <a:latin typeface="Segoe UI" panose="020B0502040204020203" pitchFamily="34" charset="0"/>
                <a:cs typeface="Segoe UI" panose="020B0502040204020203" pitchFamily="34" charset="0"/>
              </a:rPr>
              <a:t>Other Uses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--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Accessibility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EDA9F5-7EA3-87B4-6799-88B5FC57325C}"/>
              </a:ext>
            </a:extLst>
          </p:cNvPr>
          <p:cNvGrpSpPr/>
          <p:nvPr/>
        </p:nvGrpSpPr>
        <p:grpSpPr>
          <a:xfrm>
            <a:off x="4343483" y="177269"/>
            <a:ext cx="4456942" cy="3618005"/>
            <a:chOff x="228600" y="986032"/>
            <a:chExt cx="8839200" cy="58422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45346B47-5232-5D40-3DBE-32C00A598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86032"/>
              <a:ext cx="3958278" cy="584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B67A95BF-2E51-DA79-A449-986CA17C3E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26778" y="1202069"/>
              <a:ext cx="4941022" cy="541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7650756-B1E7-C3D2-4C55-D9F84780C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876" y="3419851"/>
            <a:ext cx="5590631" cy="3414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4389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36D1-1B06-4BAB-A217-10B7541AA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45614-AD26-4512-AF86-6A2B57A94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Land-use updates (begin late 2026)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External model updates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Incorporating new CATS on-board ridership survey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Continued sensitivity testing &amp; validation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Managed lanes/tolling update?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Next model base year will be 2026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845A24F-A5CA-28EC-396C-C2012114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997" y="6459785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171BB82-CDD3-CB62-7348-B965BBF37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/>
              <a:t> NC Model User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69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A98C3-E99E-F0DD-13B5-E1E2FFF4D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For More Information: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0C077-5868-71E9-38F8-83A5673BF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ctr"/>
            <a:endParaRPr lang="en-US" sz="2800" dirty="0">
              <a:latin typeface="AvantGarde Bk BT"/>
            </a:endParaRPr>
          </a:p>
          <a:p>
            <a:pPr algn="ctr"/>
            <a:r>
              <a:rPr lang="en-US" sz="2800" b="1" dirty="0">
                <a:latin typeface="+mj-lt"/>
              </a:rPr>
              <a:t>Martin Kinnamon, PE</a:t>
            </a:r>
          </a:p>
          <a:p>
            <a:pPr algn="ctr"/>
            <a:r>
              <a:rPr lang="en-US" sz="2400" dirty="0">
                <a:latin typeface="+mj-lt"/>
              </a:rPr>
              <a:t>Program Manager</a:t>
            </a:r>
          </a:p>
          <a:p>
            <a:pPr algn="ctr"/>
            <a:r>
              <a:rPr lang="en-US" sz="2400" dirty="0">
                <a:latin typeface="+mj-lt"/>
              </a:rPr>
              <a:t> Metrolina Regional Model</a:t>
            </a:r>
          </a:p>
          <a:p>
            <a:pPr algn="ctr"/>
            <a:endParaRPr lang="en-US" sz="2400" dirty="0">
              <a:latin typeface="+mj-lt"/>
            </a:endParaRPr>
          </a:p>
          <a:p>
            <a:pPr algn="ctr"/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+mj-lt"/>
                <a:hlinkClick r:id="rId2"/>
              </a:rPr>
              <a:t>martin.kinnamon@charlottenc.gov</a:t>
            </a:r>
            <a:endParaRPr lang="en-US" sz="2400" dirty="0">
              <a:latin typeface="+mj-lt"/>
            </a:endParaRPr>
          </a:p>
          <a:p>
            <a:pPr algn="ctr"/>
            <a:endParaRPr lang="en-US" sz="2400" dirty="0">
              <a:latin typeface="+mj-lt"/>
            </a:endParaRPr>
          </a:p>
          <a:p>
            <a:pPr algn="ctr"/>
            <a:r>
              <a:rPr lang="en-US" sz="2400" dirty="0">
                <a:latin typeface="+mj-lt"/>
              </a:rPr>
              <a:t>(980) 721-8273</a:t>
            </a:r>
          </a:p>
          <a:p>
            <a:pPr algn="ctr"/>
            <a:endParaRPr lang="en-US" sz="2800" dirty="0">
              <a:latin typeface="AvantGarde Md BT" pitchFamily="34" charset="0"/>
            </a:endParaRPr>
          </a:p>
          <a:p>
            <a:pPr lvl="1" algn="ctr"/>
            <a:endParaRPr lang="en-US" sz="3200" dirty="0">
              <a:latin typeface="AvantGarde Bk BT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837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B20743-8A7E-39EB-86E6-609C3D354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023" y="467137"/>
            <a:ext cx="7953684" cy="6142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56ECE0-252A-199B-EE0C-9BB7390E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Metrolina Regional Model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020F4-AD70-D879-6337-815F9D2B5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158554"/>
            <a:ext cx="3200400" cy="31466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F0502020204030204" pitchFamily="34" charset="0"/>
              <a:buChar char="•"/>
            </a:pPr>
            <a:r>
              <a:rPr lang="en-US" sz="3200" b="1" dirty="0">
                <a:ea typeface="+mn-lt"/>
                <a:cs typeface="+mn-lt"/>
              </a:rPr>
              <a:t>13 Counties</a:t>
            </a:r>
          </a:p>
          <a:p>
            <a:pPr marL="742950" lvl="1" indent="-285750">
              <a:buFont typeface="Arial" panose="020F0502020204030204" pitchFamily="34" charset="0"/>
              <a:buChar char="•"/>
            </a:pPr>
            <a:r>
              <a:rPr lang="en-US" sz="2900" b="1" dirty="0">
                <a:solidFill>
                  <a:schemeClr val="bg1"/>
                </a:solidFill>
                <a:ea typeface="+mn-lt"/>
                <a:cs typeface="+mn-lt"/>
              </a:rPr>
              <a:t>New! Anson</a:t>
            </a:r>
            <a:endParaRPr lang="en-US" sz="2900" dirty="0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US" sz="3200" b="1" dirty="0">
                <a:ea typeface="+mn-lt"/>
                <a:cs typeface="+mn-lt"/>
              </a:rPr>
              <a:t>2 States</a:t>
            </a:r>
            <a:endParaRPr lang="en-US" sz="3200" dirty="0">
              <a:cs typeface="Calibri" panose="020F0502020204030204"/>
            </a:endParaRP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US" sz="3200" b="1" dirty="0">
                <a:ea typeface="+mn-lt"/>
                <a:cs typeface="+mn-lt"/>
              </a:rPr>
              <a:t>4 MPOs</a:t>
            </a:r>
            <a:endParaRPr lang="en-US" sz="3200" dirty="0">
              <a:cs typeface="Calibri" panose="020F0502020204030204"/>
            </a:endParaRP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US" sz="3200" b="1" dirty="0">
                <a:ea typeface="+mn-lt"/>
                <a:cs typeface="+mn-lt"/>
              </a:rPr>
              <a:t>2 RPOs</a:t>
            </a:r>
            <a:endParaRPr lang="en-US" sz="3200" dirty="0"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BF3A8C-5B31-8535-2C65-F8160930A680}"/>
              </a:ext>
            </a:extLst>
          </p:cNvPr>
          <p:cNvSpPr txBox="1"/>
          <p:nvPr/>
        </p:nvSpPr>
        <p:spPr>
          <a:xfrm>
            <a:off x="5013433" y="1975945"/>
            <a:ext cx="2039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Greater Hickory MPO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332167-C4A7-5B96-1222-CA8A367C5B7B}"/>
              </a:ext>
            </a:extLst>
          </p:cNvPr>
          <p:cNvSpPr txBox="1"/>
          <p:nvPr/>
        </p:nvSpPr>
        <p:spPr>
          <a:xfrm>
            <a:off x="5575737" y="3828258"/>
            <a:ext cx="173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Gaston – Cleveland – Lincoln MPO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F68232-F89C-7CD5-4830-8AF3422F8198}"/>
              </a:ext>
            </a:extLst>
          </p:cNvPr>
          <p:cNvSpPr txBox="1"/>
          <p:nvPr/>
        </p:nvSpPr>
        <p:spPr>
          <a:xfrm>
            <a:off x="6424446" y="5379303"/>
            <a:ext cx="227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Rock Hill – Fort Mill </a:t>
            </a:r>
          </a:p>
          <a:p>
            <a:r>
              <a:rPr lang="en-US" sz="1400" b="1" dirty="0"/>
              <a:t>Area Transportation Study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06D16-7487-46F3-2E74-6D995E0CBA6E}"/>
              </a:ext>
            </a:extLst>
          </p:cNvPr>
          <p:cNvSpPr txBox="1"/>
          <p:nvPr/>
        </p:nvSpPr>
        <p:spPr>
          <a:xfrm>
            <a:off x="7706708" y="4197589"/>
            <a:ext cx="821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CRTPO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9D967F-FF51-8FF4-1F8B-0E564325ABCD}"/>
              </a:ext>
            </a:extLst>
          </p:cNvPr>
          <p:cNvSpPr txBox="1"/>
          <p:nvPr/>
        </p:nvSpPr>
        <p:spPr>
          <a:xfrm>
            <a:off x="8710445" y="3004665"/>
            <a:ext cx="122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Cabarrus Rowan MPO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B26CAD-5AA1-F487-4E00-283F2695CDF7}"/>
              </a:ext>
            </a:extLst>
          </p:cNvPr>
          <p:cNvSpPr txBox="1"/>
          <p:nvPr/>
        </p:nvSpPr>
        <p:spPr>
          <a:xfrm>
            <a:off x="9635354" y="5538263"/>
            <a:ext cx="1600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Rocky River RPO</a:t>
            </a:r>
          </a:p>
        </p:txBody>
      </p:sp>
    </p:spTree>
    <p:extLst>
      <p:ext uri="{BB962C8B-B14F-4D97-AF65-F5344CB8AC3E}">
        <p14:creationId xmlns:p14="http://schemas.microsoft.com/office/powerpoint/2010/main" val="387334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6E200-E0D7-EF4B-7A07-7D4D8C9C1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F13BD-4D3B-4AE5-312A-417444C6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63" y="-997374"/>
            <a:ext cx="3200400" cy="2286000"/>
          </a:xfrm>
        </p:spPr>
        <p:txBody>
          <a:bodyPr/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MRM Region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84637-8B97-26D3-9FAA-04AEDE2E3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40089"/>
            <a:ext cx="3200400" cy="446511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42900" lvl="0" indent="-3429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cs typeface="Arial" panose="020B0604020202020204" pitchFamily="34" charset="0"/>
              </a:rPr>
              <a:t>5,600 square miles</a:t>
            </a:r>
          </a:p>
          <a:p>
            <a:pPr marL="342900" lvl="0" indent="-3429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cs typeface="Arial" panose="020B0604020202020204" pitchFamily="34" charset="0"/>
              </a:rPr>
              <a:t>3,805 TAZs</a:t>
            </a:r>
          </a:p>
          <a:p>
            <a:pPr marL="342900" lvl="0" indent="-3429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cs typeface="Arial" panose="020B0604020202020204" pitchFamily="34" charset="0"/>
              </a:rPr>
              <a:t>2022:</a:t>
            </a:r>
          </a:p>
          <a:p>
            <a:pPr marL="763576" lvl="1" indent="-34290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Approx. 2.9M People in     1.2M Households</a:t>
            </a:r>
          </a:p>
          <a:p>
            <a:pPr marL="763576" lvl="1" indent="-3429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Approx. 1.7M jobs</a:t>
            </a:r>
          </a:p>
          <a:p>
            <a:pPr marL="342900" lvl="0" indent="-3429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defRPr/>
            </a:pP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2055:</a:t>
            </a:r>
          </a:p>
          <a:p>
            <a:pPr marL="763576" lvl="1" indent="-34290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Approx. 4.7M People in 1.9M Households</a:t>
            </a:r>
          </a:p>
          <a:p>
            <a:pPr marL="763576" lvl="1" indent="-3429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Approx. 2.5M jobs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889647-DF3B-4EF2-D714-787933FEE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361" y="243333"/>
            <a:ext cx="7968639" cy="65137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82F2E6-0AEC-6AFE-E7B4-47C5472D2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314" y="584107"/>
            <a:ext cx="1959723" cy="105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5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0FCB25-97D0-8797-572F-7B39C7505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02" y="2081127"/>
            <a:ext cx="7685838" cy="18899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5EEB1-E9F5-A154-E27D-67958BD3A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068" y="3097781"/>
            <a:ext cx="9121930" cy="14707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804ADC-6F50-EB29-3829-6A4FEFE55F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839" b="-4839"/>
          <a:stretch/>
        </p:blipFill>
        <p:spPr>
          <a:xfrm>
            <a:off x="223722" y="4660008"/>
            <a:ext cx="6314919" cy="153938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340CC-3788-B350-04BD-8B13AF2B7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Fast Growing Region: Employment Announcements in last few weeks:</a:t>
            </a:r>
            <a:endParaRPr lang="en-US" sz="4000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33A4BE5-FCC8-D017-7B52-BE9ACEA1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997" y="6459785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5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56997F3-E2C5-5BCB-E6A3-2BDE710FF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 NC Model User Group</a:t>
            </a:r>
          </a:p>
        </p:txBody>
      </p:sp>
    </p:spTree>
    <p:extLst>
      <p:ext uri="{BB962C8B-B14F-4D97-AF65-F5344CB8AC3E}">
        <p14:creationId xmlns:p14="http://schemas.microsoft.com/office/powerpoint/2010/main" val="417182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E7EAD-171C-72B6-6DBA-BAD4DE1A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00" y="2630343"/>
            <a:ext cx="3200400" cy="2286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5300" b="1" dirty="0">
                <a:latin typeface="Segoe UI" panose="020B0502040204020203" pitchFamily="34" charset="0"/>
                <a:cs typeface="Segoe UI" panose="020B0502040204020203" pitchFamily="34" charset="0"/>
              </a:rPr>
              <a:t>Input Updates in MRM25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BC920A3D-F5C7-7A0B-8DA2-75BE06370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8" y="428979"/>
            <a:ext cx="7902222" cy="6186310"/>
          </a:xfrm>
        </p:spPr>
        <p:txBody>
          <a:bodyPr>
            <a:normAutofit/>
          </a:bodyPr>
          <a:lstStyle/>
          <a:p>
            <a:pPr lvl="1"/>
            <a:r>
              <a:rPr lang="en-US" sz="2400" b="1" dirty="0"/>
              <a:t>Household Travel Survey</a:t>
            </a:r>
          </a:p>
          <a:p>
            <a:pPr lvl="2"/>
            <a:r>
              <a:rPr lang="en-US" sz="2000" dirty="0"/>
              <a:t>Conducted Fall 2023</a:t>
            </a:r>
          </a:p>
          <a:p>
            <a:pPr lvl="2"/>
            <a:r>
              <a:rPr lang="en-US" sz="2000" dirty="0"/>
              <a:t>5,200+ households</a:t>
            </a:r>
          </a:p>
          <a:p>
            <a:pPr marL="384048" lvl="2" indent="0">
              <a:buNone/>
            </a:pPr>
            <a:endParaRPr lang="en-US" sz="2000" dirty="0"/>
          </a:p>
          <a:p>
            <a:pPr lvl="1"/>
            <a:r>
              <a:rPr lang="en-US" sz="2400" b="1" dirty="0"/>
              <a:t>Transit On-Board Survey</a:t>
            </a:r>
          </a:p>
          <a:p>
            <a:pPr lvl="2"/>
            <a:r>
              <a:rPr lang="en-US" sz="2000" dirty="0"/>
              <a:t>Conducted Fall 2022</a:t>
            </a:r>
          </a:p>
          <a:p>
            <a:pPr lvl="2"/>
            <a:endParaRPr lang="en-US" sz="2000" dirty="0"/>
          </a:p>
          <a:p>
            <a:pPr lvl="1"/>
            <a:r>
              <a:rPr lang="en-US" sz="2400" b="1" dirty="0"/>
              <a:t>SE Data (household, employment, student enrollment) </a:t>
            </a:r>
          </a:p>
          <a:p>
            <a:pPr lvl="2"/>
            <a:r>
              <a:rPr lang="en-US" sz="2000" dirty="0"/>
              <a:t>2022 base year data (provided by MPOs)</a:t>
            </a:r>
          </a:p>
          <a:p>
            <a:pPr lvl="2"/>
            <a:r>
              <a:rPr lang="en-US" sz="2000" dirty="0"/>
              <a:t>County- and district-level totals updated Winter 2024 </a:t>
            </a:r>
          </a:p>
          <a:p>
            <a:pPr lvl="3"/>
            <a:r>
              <a:rPr lang="en-US" sz="2000" dirty="0"/>
              <a:t>Independent demographer/economist (</a:t>
            </a:r>
            <a:r>
              <a:rPr lang="en-US" sz="2000" dirty="0" err="1"/>
              <a:t>Fouth</a:t>
            </a:r>
            <a:r>
              <a:rPr lang="en-US" sz="2000" dirty="0"/>
              <a:t> Economy)</a:t>
            </a:r>
          </a:p>
          <a:p>
            <a:pPr lvl="2"/>
            <a:r>
              <a:rPr lang="en-US" sz="2000" dirty="0"/>
              <a:t>Allocation to TAZs using CommunityViz (Coordinate Our Future,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lvl="2"/>
            <a:endParaRPr lang="en-US" sz="2000" dirty="0"/>
          </a:p>
          <a:p>
            <a:pPr lvl="1"/>
            <a:r>
              <a:rPr lang="en-US" sz="2400" b="1" dirty="0"/>
              <a:t>Roadway and Transit Networks</a:t>
            </a:r>
          </a:p>
          <a:p>
            <a:pPr lvl="2"/>
            <a:r>
              <a:rPr lang="en-US" sz="2000" dirty="0" err="1"/>
              <a:t>Webmap</a:t>
            </a:r>
            <a:r>
              <a:rPr lang="en-US" sz="2000" dirty="0"/>
              <a:t> process</a:t>
            </a:r>
          </a:p>
          <a:p>
            <a:pPr lvl="2"/>
            <a:r>
              <a:rPr lang="en-US" sz="2000" dirty="0"/>
              <a:t>Added Anson County</a:t>
            </a:r>
          </a:p>
        </p:txBody>
      </p:sp>
    </p:spTree>
    <p:extLst>
      <p:ext uri="{BB962C8B-B14F-4D97-AF65-F5344CB8AC3E}">
        <p14:creationId xmlns:p14="http://schemas.microsoft.com/office/powerpoint/2010/main" val="1582226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9E77B6-C478-E159-E942-A796893BC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57D36-201C-7210-1893-70BF0320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00" y="2630343"/>
            <a:ext cx="3200400" cy="2286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5300" b="1" dirty="0">
                <a:latin typeface="Segoe UI" panose="020B0502040204020203" pitchFamily="34" charset="0"/>
                <a:cs typeface="Segoe UI" panose="020B0502040204020203" pitchFamily="34" charset="0"/>
              </a:rPr>
              <a:t>MRM25 Updates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--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Model components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759BA9E-78F8-A4E5-ADCD-EF1EF33105FE}"/>
              </a:ext>
            </a:extLst>
          </p:cNvPr>
          <p:cNvSpPr txBox="1">
            <a:spLocks/>
          </p:cNvSpPr>
          <p:nvPr/>
        </p:nvSpPr>
        <p:spPr>
          <a:xfrm>
            <a:off x="4104079" y="4272093"/>
            <a:ext cx="7638821" cy="232575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Clr>
                <a:schemeClr val="bg1">
                  <a:lumMod val="50000"/>
                </a:schemeClr>
              </a:buClr>
              <a:buNone/>
            </a:pPr>
            <a:r>
              <a:rPr lang="en-US" sz="3600" b="1" u="sng" dirty="0"/>
              <a:t>In-house: </a:t>
            </a:r>
          </a:p>
          <a:p>
            <a:pPr lvl="3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2">
              <a:buClr>
                <a:schemeClr val="bg1">
                  <a:lumMod val="65000"/>
                </a:schemeClr>
              </a:buClr>
            </a:pPr>
            <a:r>
              <a:rPr lang="en-US" sz="2400" dirty="0">
                <a:latin typeface="Calibri (Body)"/>
              </a:rPr>
              <a:t>Commercial Vehicle model update</a:t>
            </a:r>
          </a:p>
          <a:p>
            <a:pPr lvl="2">
              <a:buClr>
                <a:schemeClr val="bg1">
                  <a:lumMod val="65000"/>
                </a:schemeClr>
              </a:buClr>
            </a:pPr>
            <a:endParaRPr lang="en-US" sz="1100" dirty="0">
              <a:latin typeface="Calibri (Body)"/>
            </a:endParaRPr>
          </a:p>
          <a:p>
            <a:pPr lvl="2">
              <a:buClr>
                <a:schemeClr val="bg1">
                  <a:lumMod val="65000"/>
                </a:schemeClr>
              </a:buClr>
            </a:pPr>
            <a:r>
              <a:rPr lang="en-US" sz="2400" dirty="0">
                <a:latin typeface="Calibri (Body)"/>
              </a:rPr>
              <a:t>Coding updates</a:t>
            </a:r>
          </a:p>
          <a:p>
            <a:pPr lvl="1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C376E3F-30DF-6952-110E-FD3813DF8627}"/>
              </a:ext>
            </a:extLst>
          </p:cNvPr>
          <p:cNvSpPr txBox="1">
            <a:spLocks/>
          </p:cNvSpPr>
          <p:nvPr/>
        </p:nvSpPr>
        <p:spPr>
          <a:xfrm>
            <a:off x="4104079" y="995223"/>
            <a:ext cx="7638821" cy="232575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Clr>
                <a:schemeClr val="bg1">
                  <a:lumMod val="50000"/>
                </a:schemeClr>
              </a:buClr>
              <a:buNone/>
            </a:pPr>
            <a:r>
              <a:rPr lang="en-US" sz="3800" b="1" u="sng" dirty="0"/>
              <a:t> </a:t>
            </a:r>
            <a:r>
              <a:rPr lang="en-US" sz="3600" b="1" u="sng" dirty="0"/>
              <a:t>Consultant Led (Caliper): </a:t>
            </a:r>
          </a:p>
          <a:p>
            <a:pPr lvl="3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2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Update of previous tour models</a:t>
            </a:r>
          </a:p>
          <a:p>
            <a:pPr lvl="2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endParaRPr lang="en-US" sz="1100" dirty="0"/>
          </a:p>
          <a:p>
            <a:pPr lvl="2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Added tour-based Mode Choice Model</a:t>
            </a:r>
          </a:p>
          <a:p>
            <a:pPr lvl="2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endParaRPr lang="en-US" sz="1100" dirty="0"/>
          </a:p>
          <a:p>
            <a:pPr lvl="2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Moved intermediate stops after mode choice</a:t>
            </a:r>
          </a:p>
          <a:p>
            <a:pPr lvl="2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endParaRPr lang="en-US" sz="1100" dirty="0"/>
          </a:p>
          <a:p>
            <a:pPr lvl="2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Coding updates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3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0EE60-D0E5-A315-C074-411BF14A5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31CD1-0C22-9328-4D09-3829D4E5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00" y="3482395"/>
            <a:ext cx="3200400" cy="2286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5300" b="1" dirty="0">
                <a:latin typeface="Segoe UI" panose="020B0502040204020203" pitchFamily="34" charset="0"/>
                <a:cs typeface="Segoe UI" panose="020B0502040204020203" pitchFamily="34" charset="0"/>
              </a:rPr>
              <a:t>MRM25 Updates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--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New Flowchart User Interface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TransCAD 10</a:t>
            </a:r>
          </a:p>
        </p:txBody>
      </p:sp>
      <p:pic>
        <p:nvPicPr>
          <p:cNvPr id="3" name="Content Placeholder 12">
            <a:extLst>
              <a:ext uri="{FF2B5EF4-FFF2-40B4-BE49-F238E27FC236}">
                <a16:creationId xmlns:a16="http://schemas.microsoft.com/office/drawing/2014/main" id="{384B7603-E087-146A-C12A-7E3A7BB1C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842" y="1061286"/>
            <a:ext cx="7668709" cy="551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4686A-8BD1-EEED-AF40-DAE9DAD79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9246-BC4D-A449-5C61-FCC24F0D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00" y="3513568"/>
            <a:ext cx="3200400" cy="2286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5300" b="1" dirty="0">
                <a:latin typeface="Segoe UI" panose="020B0502040204020203" pitchFamily="34" charset="0"/>
                <a:cs typeface="Segoe UI" panose="020B0502040204020203" pitchFamily="34" charset="0"/>
              </a:rPr>
              <a:t>MRM25 Updates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--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GitHub Tracking, Documentation, and Distribution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80B86F-87F0-DD44-BFD4-0A109F32D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567" y="3787194"/>
            <a:ext cx="7407748" cy="3070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A8C053-41C5-BCC5-8F95-721E55BDA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079" y="0"/>
            <a:ext cx="6854660" cy="36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5140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Date xmlns="95b28682-a189-41cc-9993-d48032473616">2025-11-20T05:00:00+00:00</Meeting_x0020_Date>
    <Group_x0020_Meeting xmlns="95b28682-a189-41cc-9993-d48032473616">2025 11/20</Group_x0020_Meeting>
    <URL xmlns="http://schemas.microsoft.com/sharepoint/v3">
      <Url xsi:nil="true"/>
      <Description xsi:nil="true"/>
    </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73C6950FD8846A1206516366F16FA" ma:contentTypeVersion="15" ma:contentTypeDescription="Create a new document." ma:contentTypeScope="" ma:versionID="885c196eb5a5c8bf536e12e68d22a870">
  <xsd:schema xmlns:xsd="http://www.w3.org/2001/XMLSchema" xmlns:xs="http://www.w3.org/2001/XMLSchema" xmlns:p="http://schemas.microsoft.com/office/2006/metadata/properties" xmlns:ns1="http://schemas.microsoft.com/sharepoint/v3" xmlns:ns2="95b28682-a189-41cc-9993-d48032473616" xmlns:ns3="16f00c2e-ac5c-418b-9f13-a0771dbd417d" targetNamespace="http://schemas.microsoft.com/office/2006/metadata/properties" ma:root="true" ma:fieldsID="6de9a015e19cd849e9228885e28edac4" ns1:_="" ns2:_="" ns3:_="">
    <xsd:import namespace="http://schemas.microsoft.com/sharepoint/v3"/>
    <xsd:import namespace="95b28682-a189-41cc-9993-d48032473616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Meeting_x0020_Date"/>
                <xsd:element ref="ns2:Group_x0020_Meeting"/>
                <xsd:element ref="ns3:_dlc_DocId" minOccurs="0"/>
                <xsd:element ref="ns3:_dlc_DocIdUrl" minOccurs="0"/>
                <xsd:element ref="ns3:_dlc_DocIdPersistId" minOccurs="0"/>
                <xsd:element ref="ns1:UR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3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28682-a189-41cc-9993-d48032473616" elementFormDefault="qualified">
    <xsd:import namespace="http://schemas.microsoft.com/office/2006/documentManagement/types"/>
    <xsd:import namespace="http://schemas.microsoft.com/office/infopath/2007/PartnerControls"/>
    <xsd:element name="Meeting_x0020_Date" ma:index="8" ma:displayName="Meeting Date" ma:format="DateOnly" ma:internalName="Meeting_x0020_Date">
      <xsd:simpleType>
        <xsd:restriction base="dms:DateTime"/>
      </xsd:simpleType>
    </xsd:element>
    <xsd:element name="Group_x0020_Meeting" ma:index="9" ma:displayName="Group Meeting" ma:internalName="Group_x0020_Meeti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7ef604a7-ebc4-47af-96e9-7f1ad444f50a" ContentTypeId="0x0101" PreviousValue="false"/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6742B90A-4922-41E0-A5A5-E0B2E8BD68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BC1E4C-711C-4C24-BC6F-F6820580714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071DD60-A5CB-458F-924B-40E698E933F9}"/>
</file>

<file path=customXml/itemProps4.xml><?xml version="1.0" encoding="utf-8"?>
<ds:datastoreItem xmlns:ds="http://schemas.openxmlformats.org/officeDocument/2006/customXml" ds:itemID="{6FE0ECE4-D7D5-4CE8-A864-F4BFC08925C0}"/>
</file>

<file path=customXml/itemProps5.xml><?xml version="1.0" encoding="utf-8"?>
<ds:datastoreItem xmlns:ds="http://schemas.openxmlformats.org/officeDocument/2006/customXml" ds:itemID="{AAF09BB5-B3A9-4B1C-BBFF-F82D52BFB0A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10399</TotalTime>
  <Words>968</Words>
  <Application>Microsoft Office PowerPoint</Application>
  <PresentationFormat>Widescreen</PresentationFormat>
  <Paragraphs>286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Aptos Narrow</vt:lpstr>
      <vt:lpstr>Arial</vt:lpstr>
      <vt:lpstr>AvantGarde Bk BT</vt:lpstr>
      <vt:lpstr>AvantGarde Md BT</vt:lpstr>
      <vt:lpstr>Calibri</vt:lpstr>
      <vt:lpstr>Calibri (Body)</vt:lpstr>
      <vt:lpstr>Calibri Light</vt:lpstr>
      <vt:lpstr>Courier New</vt:lpstr>
      <vt:lpstr>Segoe UI</vt:lpstr>
      <vt:lpstr>Symbol</vt:lpstr>
      <vt:lpstr>Retrospect</vt:lpstr>
      <vt:lpstr>Model Spotlight: Metrolina Regional Travel Demand Model, MRM25</vt:lpstr>
      <vt:lpstr>PowerPoint Presentation</vt:lpstr>
      <vt:lpstr>Metrolina Regional Model </vt:lpstr>
      <vt:lpstr>MRM Region</vt:lpstr>
      <vt:lpstr>Fast Growing Region: Employment Announcements in last few weeks:</vt:lpstr>
      <vt:lpstr> Input Updates in MRM25  </vt:lpstr>
      <vt:lpstr> MRM25 Updates  --  Model components</vt:lpstr>
      <vt:lpstr> MRM25 Updates  --  New Flowchart User Interface  TransCAD 10</vt:lpstr>
      <vt:lpstr> MRM25 Updates  --  GitHub Tracking, Documentation, and Distribution </vt:lpstr>
      <vt:lpstr> Simplified Tour-Based Model</vt:lpstr>
      <vt:lpstr>Trip vs Simplified Tour</vt:lpstr>
      <vt:lpstr>Key Benefit: Modeling Households </vt:lpstr>
      <vt:lpstr>Tour Frequency</vt:lpstr>
      <vt:lpstr>PowerPoint Presentation</vt:lpstr>
      <vt:lpstr>Tour Purposes</vt:lpstr>
      <vt:lpstr> MRM25 Versions  --  Each uses the same core model and land-use data</vt:lpstr>
      <vt:lpstr> MRM25 Validation</vt:lpstr>
      <vt:lpstr> MRM Other Uses  --  CRTPO 2055 MTP – Project Ranking </vt:lpstr>
      <vt:lpstr> MRM Other Uses  --  CRTPO 2055 MTP – Scenario Planning</vt:lpstr>
      <vt:lpstr> MRM Other Uses  --  Accessibility  </vt:lpstr>
      <vt:lpstr>Next Steps</vt:lpstr>
      <vt:lpstr>For More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NC49/NC160 - Trips To/From Preset Geography 2019 Typical Weekday AM Peak Period</dc:title>
  <dc:creator>Gallup, Anna</dc:creator>
  <cp:lastModifiedBy>Kinnamon, Martin</cp:lastModifiedBy>
  <cp:revision>132</cp:revision>
  <dcterms:created xsi:type="dcterms:W3CDTF">2021-09-14T21:01:31Z</dcterms:created>
  <dcterms:modified xsi:type="dcterms:W3CDTF">2025-11-20T13:46:29Z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0x01010011E73C6950FD8846A1206516366F16FA</vt:lpwstr>
  </property>
  <property fmtid="{D5CDD505-2E9C-101B-9397-08002B2CF9AE}" pid="3" name="Order">
    <vt:r8>23700</vt:r8>
  </property>
</Properties>
</file>